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عنوان فرعي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3CCB1947-2C96-44E5-B404-74447A9B8DDB}" type="datetimeFigureOut">
              <a:rPr lang="ar-SA" smtClean="0"/>
              <a:t>17/07/37</a:t>
            </a:fld>
            <a:endParaRPr lang="ar-SA"/>
          </a:p>
        </p:txBody>
      </p:sp>
      <p:sp>
        <p:nvSpPr>
          <p:cNvPr id="17" name="عنصر نائب للتذييل 16"/>
          <p:cNvSpPr>
            <a:spLocks noGrp="1"/>
          </p:cNvSpPr>
          <p:nvPr>
            <p:ph type="ftr" sz="quarter" idx="11"/>
          </p:nvPr>
        </p:nvSpPr>
        <p:spPr/>
        <p:txBody>
          <a:bodyPr/>
          <a:lstStyle/>
          <a:p>
            <a:endParaRPr lang="ar-SA"/>
          </a:p>
        </p:txBody>
      </p:sp>
      <p:sp>
        <p:nvSpPr>
          <p:cNvPr id="7" name="رابط مستقيم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شكل بيضاوي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شكل بيضاوي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عنصر نائب لرقم الشريحة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25A10C9-DA07-433C-B2B6-6EB9F696C7E6}" type="slidenum">
              <a:rPr lang="ar-SA" smtClean="0"/>
              <a:t>‹#›</a:t>
            </a:fld>
            <a:endParaRPr lang="ar-SA"/>
          </a:p>
        </p:txBody>
      </p:sp>
      <p:sp>
        <p:nvSpPr>
          <p:cNvPr id="8" name="عنوان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CCB1947-2C96-44E5-B404-74447A9B8DDB}" type="datetimeFigureOut">
              <a:rPr lang="ar-SA" smtClean="0"/>
              <a:t>17/07/37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E25A10C9-DA07-433C-B2B6-6EB9F696C7E6}"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2"/>
      </p:bgRef>
    </p:bg>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رابط مستقيم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شكل بيضاوي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6915912" y="3009901"/>
            <a:ext cx="457200" cy="441325"/>
          </a:xfrm>
        </p:spPr>
        <p:txBody>
          <a:bodyPr/>
          <a:lstStyle/>
          <a:p>
            <a:fld id="{E25A10C9-DA07-433C-B2B6-6EB9F696C7E6}" type="slidenum">
              <a:rPr lang="ar-SA" smtClean="0"/>
              <a:t>‹#›</a:t>
            </a:fld>
            <a:endParaRPr lang="ar-SA"/>
          </a:p>
        </p:txBody>
      </p:sp>
      <p:sp>
        <p:nvSpPr>
          <p:cNvPr id="3" name="عنصر نائب للعنوان العمودي 2"/>
          <p:cNvSpPr>
            <a:spLocks noGrp="1"/>
          </p:cNvSpPr>
          <p:nvPr>
            <p:ph type="body" orient="vert" idx="1"/>
          </p:nvPr>
        </p:nvSpPr>
        <p:spPr>
          <a:xfrm>
            <a:off x="304800" y="304800"/>
            <a:ext cx="6553200" cy="5821366"/>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CCB1947-2C96-44E5-B404-74447A9B8DDB}" type="datetimeFigureOut">
              <a:rPr lang="ar-SA" smtClean="0"/>
              <a:t>17/07/37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2" name="عنوان عمودي 1"/>
          <p:cNvSpPr>
            <a:spLocks noGrp="1"/>
          </p:cNvSpPr>
          <p:nvPr>
            <p:ph type="title" orient="vert"/>
          </p:nvPr>
        </p:nvSpPr>
        <p:spPr>
          <a:xfrm>
            <a:off x="7391400" y="304801"/>
            <a:ext cx="1447800" cy="5851525"/>
          </a:xfrm>
        </p:spPr>
        <p:txBody>
          <a:bodyPr vert="eaVert"/>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solidFill>
                  <a:schemeClr val="accent3">
                    <a:shade val="75000"/>
                  </a:schemeClr>
                </a:solidFill>
              </a:defRPr>
            </a:lvl1p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3CCB1947-2C96-44E5-B404-74447A9B8DDB}" type="datetimeFigureOut">
              <a:rPr lang="ar-SA" smtClean="0"/>
              <a:t>17/07/37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a:xfrm>
            <a:off x="4361688" y="1026372"/>
            <a:ext cx="457200" cy="441325"/>
          </a:xfrm>
        </p:spPr>
        <p:txBody>
          <a:bodyPr/>
          <a:lstStyle/>
          <a:p>
            <a:fld id="{E25A10C9-DA07-433C-B2B6-6EB9F696C7E6}" type="slidenum">
              <a:rPr lang="ar-SA" smtClean="0"/>
              <a:t>‹#›</a:t>
            </a:fld>
            <a:endParaRPr lang="ar-SA"/>
          </a:p>
        </p:txBody>
      </p:sp>
      <p:sp>
        <p:nvSpPr>
          <p:cNvPr id="8" name="عنصر نائب للمحتوى 7"/>
          <p:cNvSpPr>
            <a:spLocks noGrp="1"/>
          </p:cNvSpPr>
          <p:nvPr>
            <p:ph sz="quarter" idx="1"/>
          </p:nvPr>
        </p:nvSpPr>
        <p:spPr>
          <a:xfrm>
            <a:off x="301752" y="1527048"/>
            <a:ext cx="850392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مستطيل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3" name="مستطيل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مستطيل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عنصر نائب للتذييل 4"/>
          <p:cNvSpPr>
            <a:spLocks noGrp="1"/>
          </p:cNvSpPr>
          <p:nvPr>
            <p:ph type="ftr" sz="quarter" idx="11"/>
          </p:nvPr>
        </p:nvSpPr>
        <p:spPr/>
        <p:txBody>
          <a:bodyPr/>
          <a:lstStyle/>
          <a:p>
            <a:endParaRPr lang="ar-SA"/>
          </a:p>
        </p:txBody>
      </p:sp>
      <p:sp>
        <p:nvSpPr>
          <p:cNvPr id="4" name="عنصر نائب للتاريخ 3"/>
          <p:cNvSpPr>
            <a:spLocks noGrp="1"/>
          </p:cNvSpPr>
          <p:nvPr>
            <p:ph type="dt" sz="half" idx="10"/>
          </p:nvPr>
        </p:nvSpPr>
        <p:spPr/>
        <p:txBody>
          <a:bodyPr/>
          <a:lstStyle/>
          <a:p>
            <a:fld id="{3CCB1947-2C96-44E5-B404-74447A9B8DDB}" type="datetimeFigureOut">
              <a:rPr lang="ar-SA" smtClean="0"/>
              <a:t>17/07/37</a:t>
            </a:fld>
            <a:endParaRPr lang="ar-SA"/>
          </a:p>
        </p:txBody>
      </p:sp>
      <p:sp>
        <p:nvSpPr>
          <p:cNvPr id="8" name="رابط مستقيم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شكل بيضاوي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25A10C9-DA07-433C-B2B6-6EB9F696C7E6}" type="slidenum">
              <a:rPr lang="ar-SA" smtClean="0"/>
              <a:t>‹#›</a:t>
            </a:fld>
            <a:endParaRPr lang="ar-SA"/>
          </a:p>
        </p:txBody>
      </p:sp>
      <p:sp>
        <p:nvSpPr>
          <p:cNvPr id="2" name="عنوان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301752" y="228600"/>
            <a:ext cx="8534400" cy="758952"/>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a:xfrm>
            <a:off x="5791200" y="6409944"/>
            <a:ext cx="3044952" cy="365760"/>
          </a:xfrm>
        </p:spPr>
        <p:txBody>
          <a:bodyPr/>
          <a:lstStyle/>
          <a:p>
            <a:fld id="{3CCB1947-2C96-44E5-B404-74447A9B8DDB}" type="datetimeFigureOut">
              <a:rPr lang="ar-SA" smtClean="0"/>
              <a:t>17/07/37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E25A10C9-DA07-433C-B2B6-6EB9F696C7E6}" type="slidenum">
              <a:rPr lang="ar-SA" smtClean="0"/>
              <a:t>‹#›</a:t>
            </a:fld>
            <a:endParaRPr lang="ar-SA"/>
          </a:p>
        </p:txBody>
      </p:sp>
      <p:sp>
        <p:nvSpPr>
          <p:cNvPr id="8" name="رابط مستقيم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عنصر نائب للمحتوى 9"/>
          <p:cNvSpPr>
            <a:spLocks noGrp="1"/>
          </p:cNvSpPr>
          <p:nvPr>
            <p:ph sz="half" idx="1"/>
          </p:nvPr>
        </p:nvSpPr>
        <p:spPr>
          <a:xfrm>
            <a:off x="301752"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محتوى 11"/>
          <p:cNvSpPr>
            <a:spLocks noGrp="1"/>
          </p:cNvSpPr>
          <p:nvPr>
            <p:ph sz="half" idx="2"/>
          </p:nvPr>
        </p:nvSpPr>
        <p:spPr>
          <a:xfrm>
            <a:off x="4800600" y="1371600"/>
            <a:ext cx="4038600" cy="4681728"/>
          </a:xfrm>
        </p:spPr>
        <p:txBody>
          <a:bodyPr/>
          <a:lstStyle>
            <a:lvl1pPr>
              <a:defRPr sz="2500"/>
            </a:lvl1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1">
        <a:schemeClr val="bg2"/>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مستطيل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مستطيل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مستطيل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مستطيل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عنصر نائب للنص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3CCB1947-2C96-44E5-B404-74447A9B8DDB}" type="datetimeFigureOut">
              <a:rPr lang="ar-SA" smtClean="0"/>
              <a:t>17/07/37</a:t>
            </a:fld>
            <a:endParaRPr lang="ar-SA"/>
          </a:p>
        </p:txBody>
      </p:sp>
      <p:sp>
        <p:nvSpPr>
          <p:cNvPr id="8" name="عنصر نائب للتذييل 7"/>
          <p:cNvSpPr>
            <a:spLocks noGrp="1"/>
          </p:cNvSpPr>
          <p:nvPr>
            <p:ph type="ftr" sz="quarter" idx="11"/>
          </p:nvPr>
        </p:nvSpPr>
        <p:spPr>
          <a:xfrm>
            <a:off x="304800" y="6409944"/>
            <a:ext cx="3581400" cy="365760"/>
          </a:xfrm>
        </p:spPr>
        <p:txBody>
          <a:bodyPr/>
          <a:lstStyle/>
          <a:p>
            <a:endParaRPr lang="ar-SA"/>
          </a:p>
        </p:txBody>
      </p:sp>
      <p:sp>
        <p:nvSpPr>
          <p:cNvPr id="15" name="رابط مستقيم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عنصر نائب للمحتوى 23"/>
          <p:cNvSpPr>
            <a:spLocks noGrp="1"/>
          </p:cNvSpPr>
          <p:nvPr>
            <p:ph sz="quarter" idx="2"/>
          </p:nvPr>
        </p:nvSpPr>
        <p:spPr>
          <a:xfrm>
            <a:off x="301752" y="2471383"/>
            <a:ext cx="4041648" cy="3818404"/>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محتوى 25"/>
          <p:cNvSpPr>
            <a:spLocks noGrp="1"/>
          </p:cNvSpPr>
          <p:nvPr>
            <p:ph sz="quarter" idx="4"/>
          </p:nvPr>
        </p:nvSpPr>
        <p:spPr>
          <a:xfrm>
            <a:off x="4800600" y="2471383"/>
            <a:ext cx="4038600" cy="382219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شكل بيضاوي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شكل بيضاوي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عنصر نائب لرقم الشريحة 8"/>
          <p:cNvSpPr>
            <a:spLocks noGrp="1"/>
          </p:cNvSpPr>
          <p:nvPr>
            <p:ph type="sldNum" sz="quarter" idx="12"/>
          </p:nvPr>
        </p:nvSpPr>
        <p:spPr>
          <a:xfrm>
            <a:off x="4343400" y="1042416"/>
            <a:ext cx="457200" cy="441325"/>
          </a:xfrm>
        </p:spPr>
        <p:txBody>
          <a:bodyPr/>
          <a:lstStyle>
            <a:lvl1pPr algn="ctr">
              <a:defRPr/>
            </a:lvl1pPr>
          </a:lstStyle>
          <a:p>
            <a:fld id="{E25A10C9-DA07-433C-B2B6-6EB9F696C7E6}" type="slidenum">
              <a:rPr lang="ar-SA" smtClean="0"/>
              <a:t>‹#›</a:t>
            </a:fld>
            <a:endParaRPr lang="ar-SA"/>
          </a:p>
        </p:txBody>
      </p:sp>
      <p:sp>
        <p:nvSpPr>
          <p:cNvPr id="23" name="عنوان 22"/>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3CCB1947-2C96-44E5-B404-74447A9B8DDB}" type="datetimeFigureOut">
              <a:rPr lang="ar-SA" smtClean="0"/>
              <a:t>17/07/37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a:xfrm>
            <a:off x="4343400" y="1036020"/>
            <a:ext cx="457200" cy="441325"/>
          </a:xfrm>
        </p:spPr>
        <p:txBody>
          <a:bodyPr/>
          <a:lstStyle/>
          <a:p>
            <a:fld id="{E25A10C9-DA07-433C-B2B6-6EB9F696C7E6}"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مستطيل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مستطيل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مستطيل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مستطيل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عنصر نائب للتاريخ 1"/>
          <p:cNvSpPr>
            <a:spLocks noGrp="1"/>
          </p:cNvSpPr>
          <p:nvPr>
            <p:ph type="dt" sz="half" idx="10"/>
          </p:nvPr>
        </p:nvSpPr>
        <p:spPr/>
        <p:txBody>
          <a:bodyPr/>
          <a:lstStyle/>
          <a:p>
            <a:fld id="{3CCB1947-2C96-44E5-B404-74447A9B8DDB}" type="datetimeFigureOut">
              <a:rPr lang="ar-SA" smtClean="0"/>
              <a:t>17/07/37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25A10C9-DA07-433C-B2B6-6EB9F696C7E6}"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9" name="مستطيل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مستطيل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مستطيل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مستطيل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رابط مستقيم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عنصر نائب للمحتوى 19"/>
          <p:cNvSpPr>
            <a:spLocks noGrp="1"/>
          </p:cNvSpPr>
          <p:nvPr>
            <p:ph sz="quarter" idx="1"/>
          </p:nvPr>
        </p:nvSpPr>
        <p:spPr>
          <a:xfrm>
            <a:off x="3124200" y="685800"/>
            <a:ext cx="5638800" cy="5410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شكل بيضاوي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شكل بيضاوي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25A10C9-DA07-433C-B2B6-6EB9F696C7E6}" type="slidenum">
              <a:rPr lang="ar-SA" smtClean="0"/>
              <a:t>‹#›</a:t>
            </a:fld>
            <a:endParaRPr lang="ar-SA"/>
          </a:p>
        </p:txBody>
      </p:sp>
      <p:sp>
        <p:nvSpPr>
          <p:cNvPr id="21" name="مستطيل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p:txBody>
          <a:bodyPr/>
          <a:lstStyle/>
          <a:p>
            <a:fld id="{3CCB1947-2C96-44E5-B404-74447A9B8DDB}" type="datetimeFigureOut">
              <a:rPr lang="ar-SA" smtClean="0"/>
              <a:t>17/07/37</a:t>
            </a:fld>
            <a:endParaRPr lang="ar-SA"/>
          </a:p>
        </p:txBody>
      </p:sp>
      <p:sp>
        <p:nvSpPr>
          <p:cNvPr id="6" name="عنصر نائب للتذييل 5"/>
          <p:cNvSpPr>
            <a:spLocks noGrp="1"/>
          </p:cNvSpPr>
          <p:nvPr>
            <p:ph type="ftr" sz="quarter" idx="11"/>
          </p:nvPr>
        </p:nvSpPr>
        <p:spPr>
          <a:xfrm>
            <a:off x="301752" y="6410848"/>
            <a:ext cx="3383280" cy="365760"/>
          </a:xfrm>
        </p:spPr>
        <p:txBody>
          <a:bodyPr/>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1" name="رابط مستقيم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مستطيل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مستطيل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مستطيل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مستطيل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شكل بيضاوي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شكل بيضاوي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عنصر نائب لرقم الشريحة 6"/>
          <p:cNvSpPr>
            <a:spLocks noGrp="1"/>
          </p:cNvSpPr>
          <p:nvPr>
            <p:ph type="sldNum" sz="quarter" idx="12"/>
          </p:nvPr>
        </p:nvSpPr>
        <p:spPr>
          <a:xfrm>
            <a:off x="1371600" y="312738"/>
            <a:ext cx="457200" cy="441325"/>
          </a:xfrm>
        </p:spPr>
        <p:txBody>
          <a:bodyPr/>
          <a:lstStyle/>
          <a:p>
            <a:fld id="{E25A10C9-DA07-433C-B2B6-6EB9F696C7E6}" type="slidenum">
              <a:rPr lang="ar-SA" smtClean="0"/>
              <a:t>‹#›</a:t>
            </a:fld>
            <a:endParaRPr lang="ar-SA"/>
          </a:p>
        </p:txBody>
      </p:sp>
      <p:sp>
        <p:nvSpPr>
          <p:cNvPr id="2" name="عنوان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000375" y="609600"/>
            <a:ext cx="5867400" cy="4267200"/>
          </a:xfrm>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22" name="مستطيل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عنصر نائب للتاريخ 4"/>
          <p:cNvSpPr>
            <a:spLocks noGrp="1"/>
          </p:cNvSpPr>
          <p:nvPr>
            <p:ph type="dt" sz="half" idx="10"/>
          </p:nvPr>
        </p:nvSpPr>
        <p:spPr>
          <a:xfrm>
            <a:off x="5788152" y="6404984"/>
            <a:ext cx="3044952" cy="365760"/>
          </a:xfrm>
        </p:spPr>
        <p:txBody>
          <a:bodyPr/>
          <a:lstStyle/>
          <a:p>
            <a:fld id="{3CCB1947-2C96-44E5-B404-74447A9B8DDB}" type="datetimeFigureOut">
              <a:rPr lang="ar-SA" smtClean="0"/>
              <a:t>17/07/37</a:t>
            </a:fld>
            <a:endParaRPr lang="ar-SA"/>
          </a:p>
        </p:txBody>
      </p:sp>
      <p:sp>
        <p:nvSpPr>
          <p:cNvPr id="6" name="عنصر نائب للتذييل 5"/>
          <p:cNvSpPr>
            <a:spLocks noGrp="1"/>
          </p:cNvSpPr>
          <p:nvPr>
            <p:ph type="ftr" sz="quarter" idx="11"/>
          </p:nvPr>
        </p:nvSpPr>
        <p:spPr>
          <a:xfrm>
            <a:off x="301752" y="6410848"/>
            <a:ext cx="3584448" cy="365760"/>
          </a:xfrm>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مستطيل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مستطيل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مستطيل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مستطيل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مستطيل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عنصر نائب للتاريخ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CCB1947-2C96-44E5-B404-74447A9B8DDB}" type="datetimeFigureOut">
              <a:rPr lang="ar-SA" smtClean="0"/>
              <a:t>17/07/37</a:t>
            </a:fld>
            <a:endParaRPr lang="ar-SA"/>
          </a:p>
        </p:txBody>
      </p:sp>
      <p:sp>
        <p:nvSpPr>
          <p:cNvPr id="3" name="عنصر نائب للتذييل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SA"/>
          </a:p>
        </p:txBody>
      </p:sp>
      <p:sp>
        <p:nvSpPr>
          <p:cNvPr id="8" name="مستطيل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رابط مستقيم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شكل بيضاوي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شكل بيضاوي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عنصر نائب لرقم الشريحة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25A10C9-DA07-433C-B2B6-6EB9F696C7E6}" type="slidenum">
              <a:rPr lang="ar-SA" smtClean="0"/>
              <a:t>‹#›</a:t>
            </a:fld>
            <a:endParaRPr lang="ar-SA"/>
          </a:p>
        </p:txBody>
      </p:sp>
      <p:sp>
        <p:nvSpPr>
          <p:cNvPr id="22" name="عنصر نائب للعنوان 21"/>
          <p:cNvSpPr>
            <a:spLocks noGrp="1"/>
          </p:cNvSpPr>
          <p:nvPr>
            <p:ph type="title"/>
          </p:nvPr>
        </p:nvSpPr>
        <p:spPr>
          <a:xfrm>
            <a:off x="301752" y="228600"/>
            <a:ext cx="8534400" cy="758952"/>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SA" sz="8000" dirty="0" smtClean="0">
                <a:latin typeface="Traditional Arabic" pitchFamily="18" charset="-78"/>
                <a:cs typeface="Traditional Arabic" pitchFamily="18" charset="-78"/>
              </a:rPr>
              <a:t>مشروع تطبيقي تعليمي </a:t>
            </a:r>
            <a:endParaRPr lang="ar-SA" sz="8000" dirty="0">
              <a:latin typeface="Traditional Arabic" pitchFamily="18" charset="-78"/>
              <a:cs typeface="Traditional Arabic" pitchFamily="18" charset="-78"/>
            </a:endParaRPr>
          </a:p>
        </p:txBody>
      </p:sp>
      <p:sp>
        <p:nvSpPr>
          <p:cNvPr id="4" name="عنوان فرعي 3"/>
          <p:cNvSpPr>
            <a:spLocks noGrp="1"/>
          </p:cNvSpPr>
          <p:nvPr>
            <p:ph type="subTitle" idx="1"/>
          </p:nvPr>
        </p:nvSpPr>
        <p:spPr>
          <a:xfrm>
            <a:off x="1371600" y="2819400"/>
            <a:ext cx="6400800" cy="1257672"/>
          </a:xfrm>
        </p:spPr>
        <p:txBody>
          <a:bodyPr>
            <a:noAutofit/>
          </a:bodyPr>
          <a:lstStyle/>
          <a:p>
            <a:r>
              <a:rPr lang="ar-SA" sz="3200" dirty="0" smtClean="0">
                <a:latin typeface="Traditional Arabic" pitchFamily="18" charset="-78"/>
                <a:cs typeface="Traditional Arabic" pitchFamily="18" charset="-78"/>
              </a:rPr>
              <a:t>صمم هذا المشروع</a:t>
            </a:r>
          </a:p>
          <a:p>
            <a:r>
              <a:rPr lang="ar-SA" sz="3200" dirty="0" smtClean="0">
                <a:latin typeface="Traditional Arabic" pitchFamily="18" charset="-78"/>
                <a:cs typeface="Traditional Arabic" pitchFamily="18" charset="-78"/>
              </a:rPr>
              <a:t>كمتطلب لمادة الحاسب الآلي وتطبيقاته </a:t>
            </a:r>
          </a:p>
          <a:p>
            <a:r>
              <a:rPr lang="ar-SA" sz="3200" dirty="0" smtClean="0">
                <a:latin typeface="Traditional Arabic" pitchFamily="18" charset="-78"/>
                <a:cs typeface="Traditional Arabic" pitchFamily="18" charset="-78"/>
              </a:rPr>
              <a:t>ترب ( 623 ) </a:t>
            </a:r>
          </a:p>
          <a:p>
            <a:endParaRPr lang="ar-SA" sz="3200" dirty="0">
              <a:latin typeface="Traditional Arabic" pitchFamily="18" charset="-78"/>
              <a:cs typeface="Traditional Arabic" pitchFamily="18" charset="-78"/>
            </a:endParaRPr>
          </a:p>
          <a:p>
            <a:endParaRPr lang="ar-SA" sz="3200" dirty="0">
              <a:latin typeface="Traditional Arabic" pitchFamily="18" charset="-78"/>
              <a:cs typeface="Traditional Arabic" pitchFamily="18" charset="-78"/>
            </a:endParaRPr>
          </a:p>
        </p:txBody>
      </p:sp>
      <p:sp>
        <p:nvSpPr>
          <p:cNvPr id="5" name="مربع نص 4"/>
          <p:cNvSpPr txBox="1"/>
          <p:nvPr/>
        </p:nvSpPr>
        <p:spPr>
          <a:xfrm>
            <a:off x="-468560" y="5229200"/>
            <a:ext cx="4680520" cy="1077218"/>
          </a:xfrm>
          <a:prstGeom prst="rect">
            <a:avLst/>
          </a:prstGeom>
          <a:noFill/>
        </p:spPr>
        <p:txBody>
          <a:bodyPr wrap="square" rtlCol="1">
            <a:spAutoFit/>
          </a:bodyPr>
          <a:lstStyle/>
          <a:p>
            <a:r>
              <a:rPr lang="ar-SA" sz="3200" dirty="0" smtClean="0">
                <a:solidFill>
                  <a:schemeClr val="accent1">
                    <a:lumMod val="75000"/>
                  </a:schemeClr>
                </a:solidFill>
                <a:latin typeface="Traditional Arabic" pitchFamily="18" charset="-78"/>
                <a:cs typeface="Traditional Arabic" pitchFamily="18" charset="-78"/>
              </a:rPr>
              <a:t>إعداد الطالبة : سارة صالح اليوسف</a:t>
            </a:r>
          </a:p>
          <a:p>
            <a:r>
              <a:rPr lang="ar-SA" sz="3200" dirty="0" smtClean="0">
                <a:solidFill>
                  <a:schemeClr val="accent1">
                    <a:lumMod val="75000"/>
                  </a:schemeClr>
                </a:solidFill>
                <a:latin typeface="Traditional Arabic" pitchFamily="18" charset="-78"/>
                <a:cs typeface="Traditional Arabic" pitchFamily="18" charset="-78"/>
              </a:rPr>
              <a:t>إشراف الدكتورة : خلود العتيبي </a:t>
            </a:r>
            <a:endParaRPr lang="ar-SA" sz="3200" dirty="0">
              <a:solidFill>
                <a:schemeClr val="accent1">
                  <a:lumMod val="75000"/>
                </a:schemeClr>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1982522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348804" y="1628800"/>
            <a:ext cx="5423280" cy="646331"/>
          </a:xfrm>
          <a:prstGeom prst="rect">
            <a:avLst/>
          </a:prstGeom>
        </p:spPr>
        <p:txBody>
          <a:bodyPr wrap="none">
            <a:spAutoFit/>
          </a:bodyPr>
          <a:lstStyle/>
          <a:p>
            <a:pPr lvl="0">
              <a:spcBef>
                <a:spcPct val="20000"/>
              </a:spcBef>
              <a:buClr>
                <a:srgbClr val="D16349"/>
              </a:buClr>
              <a:buSzPct val="85000"/>
            </a:pPr>
            <a:r>
              <a:rPr lang="ar-SA" sz="3600" dirty="0" smtClean="0">
                <a:solidFill>
                  <a:schemeClr val="accent1">
                    <a:lumMod val="75000"/>
                  </a:schemeClr>
                </a:solidFill>
                <a:latin typeface="Traditional Arabic" pitchFamily="18" charset="-78"/>
                <a:cs typeface="Traditional Arabic" pitchFamily="18" charset="-78"/>
              </a:rPr>
              <a:t>2.      </a:t>
            </a:r>
            <a:r>
              <a:rPr lang="ar-SA" sz="3600" dirty="0" smtClean="0">
                <a:solidFill>
                  <a:prstClr val="black"/>
                </a:solidFill>
                <a:latin typeface="Traditional Arabic" pitchFamily="18" charset="-78"/>
                <a:cs typeface="Traditional Arabic" pitchFamily="18" charset="-78"/>
              </a:rPr>
              <a:t>الضغط على الموقع الظاهر أمامك : </a:t>
            </a:r>
            <a:endParaRPr lang="ar-SA" sz="3600" dirty="0">
              <a:solidFill>
                <a:prstClr val="black"/>
              </a:solidFill>
              <a:latin typeface="Traditional Arabic" pitchFamily="18" charset="-78"/>
              <a:cs typeface="Traditional Arabic" pitchFamily="18"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492896"/>
            <a:ext cx="7373380" cy="3267531"/>
          </a:xfrm>
          <a:prstGeom prst="rect">
            <a:avLst/>
          </a:prstGeom>
        </p:spPr>
      </p:pic>
      <p:sp>
        <p:nvSpPr>
          <p:cNvPr id="6" name="مستطيل 5"/>
          <p:cNvSpPr/>
          <p:nvPr/>
        </p:nvSpPr>
        <p:spPr>
          <a:xfrm rot="5400000">
            <a:off x="4634864" y="4620520"/>
            <a:ext cx="601903" cy="1015663"/>
          </a:xfrm>
          <a:prstGeom prst="rect">
            <a:avLst/>
          </a:prstGeom>
          <a:effectLst>
            <a:outerShdw blurRad="50800" dist="38100" dir="2700000" algn="tl" rotWithShape="0">
              <a:prstClr val="black">
                <a:alpha val="40000"/>
              </a:prstClr>
            </a:outerShdw>
          </a:effectLst>
        </p:spPr>
        <p:txBody>
          <a:bodyPr wrap="square">
            <a:spAutoFit/>
          </a:bodyPr>
          <a:lstStyle/>
          <a:p>
            <a:r>
              <a:rPr lang="ar-SA" sz="6000" dirty="0" smtClean="0">
                <a:solidFill>
                  <a:schemeClr val="accent1">
                    <a:lumMod val="60000"/>
                    <a:lumOff val="40000"/>
                  </a:schemeClr>
                </a:solidFill>
                <a:sym typeface="Wingdings 2"/>
              </a:rPr>
              <a:t></a:t>
            </a:r>
            <a:endParaRPr lang="ar-SA" sz="6000" dirty="0">
              <a:solidFill>
                <a:schemeClr val="accent1">
                  <a:lumMod val="60000"/>
                  <a:lumOff val="40000"/>
                </a:schemeClr>
              </a:solidFill>
            </a:endParaRPr>
          </a:p>
        </p:txBody>
      </p:sp>
    </p:spTree>
    <p:extLst>
      <p:ext uri="{BB962C8B-B14F-4D97-AF65-F5344CB8AC3E}">
        <p14:creationId xmlns:p14="http://schemas.microsoft.com/office/powerpoint/2010/main" val="831299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10" y="2492896"/>
            <a:ext cx="8208912" cy="3019908"/>
          </a:xfrm>
          <a:prstGeom prst="rect">
            <a:avLst/>
          </a:prstGeom>
        </p:spPr>
      </p:pic>
      <p:sp>
        <p:nvSpPr>
          <p:cNvPr id="5" name="مستطيل 4"/>
          <p:cNvSpPr/>
          <p:nvPr/>
        </p:nvSpPr>
        <p:spPr>
          <a:xfrm rot="21031111">
            <a:off x="6732239" y="4767782"/>
            <a:ext cx="601903" cy="1015663"/>
          </a:xfrm>
          <a:prstGeom prst="rect">
            <a:avLst/>
          </a:prstGeom>
          <a:effectLst>
            <a:outerShdw blurRad="50800" dist="38100" dir="2700000" algn="tl" rotWithShape="0">
              <a:prstClr val="black">
                <a:alpha val="40000"/>
              </a:prstClr>
            </a:outerShdw>
          </a:effectLst>
        </p:spPr>
        <p:txBody>
          <a:bodyPr wrap="square">
            <a:spAutoFit/>
          </a:bodyPr>
          <a:lstStyle/>
          <a:p>
            <a:r>
              <a:rPr lang="ar-SA" sz="6000" dirty="0" smtClean="0">
                <a:solidFill>
                  <a:schemeClr val="accent1">
                    <a:lumMod val="60000"/>
                    <a:lumOff val="40000"/>
                  </a:schemeClr>
                </a:solidFill>
                <a:sym typeface="Wingdings 2"/>
              </a:rPr>
              <a:t></a:t>
            </a:r>
            <a:endParaRPr lang="ar-SA" sz="6000" dirty="0">
              <a:solidFill>
                <a:schemeClr val="accent1">
                  <a:lumMod val="60000"/>
                  <a:lumOff val="40000"/>
                </a:schemeClr>
              </a:solidFill>
            </a:endParaRPr>
          </a:p>
        </p:txBody>
      </p:sp>
      <p:sp>
        <p:nvSpPr>
          <p:cNvPr id="6" name="مستطيل 5"/>
          <p:cNvSpPr/>
          <p:nvPr/>
        </p:nvSpPr>
        <p:spPr>
          <a:xfrm>
            <a:off x="1426803" y="1628800"/>
            <a:ext cx="7345281" cy="646331"/>
          </a:xfrm>
          <a:prstGeom prst="rect">
            <a:avLst/>
          </a:prstGeom>
        </p:spPr>
        <p:txBody>
          <a:bodyPr wrap="none">
            <a:spAutoFit/>
          </a:bodyPr>
          <a:lstStyle/>
          <a:p>
            <a:pPr lvl="0">
              <a:spcBef>
                <a:spcPct val="20000"/>
              </a:spcBef>
              <a:buClr>
                <a:srgbClr val="D16349"/>
              </a:buClr>
              <a:buSzPct val="85000"/>
            </a:pPr>
            <a:r>
              <a:rPr lang="ar-SA" sz="3600" dirty="0" smtClean="0">
                <a:solidFill>
                  <a:schemeClr val="accent1">
                    <a:lumMod val="75000"/>
                  </a:schemeClr>
                </a:solidFill>
                <a:latin typeface="Traditional Arabic" pitchFamily="18" charset="-78"/>
                <a:cs typeface="Traditional Arabic" pitchFamily="18" charset="-78"/>
              </a:rPr>
              <a:t>3.      </a:t>
            </a:r>
            <a:r>
              <a:rPr lang="ar-SA" sz="3600" dirty="0" smtClean="0">
                <a:solidFill>
                  <a:prstClr val="black"/>
                </a:solidFill>
                <a:latin typeface="Traditional Arabic" pitchFamily="18" charset="-78"/>
                <a:cs typeface="Traditional Arabic" pitchFamily="18" charset="-78"/>
              </a:rPr>
              <a:t>ستظهر لك شاشة الموقع اضغط على إنشاء التطبيق  </a:t>
            </a:r>
            <a:endParaRPr lang="ar-SA" sz="3600" dirty="0">
              <a:solidFill>
                <a:prstClr val="black"/>
              </a:solidFill>
              <a:latin typeface="Traditional Arabic" pitchFamily="18" charset="-78"/>
              <a:cs typeface="Traditional Arabic" pitchFamily="18" charset="-78"/>
            </a:endParaRPr>
          </a:p>
        </p:txBody>
      </p:sp>
      <p:sp>
        <p:nvSpPr>
          <p:cNvPr id="7" name="مستطيل 6"/>
          <p:cNvSpPr/>
          <p:nvPr/>
        </p:nvSpPr>
        <p:spPr>
          <a:xfrm>
            <a:off x="755576" y="5810557"/>
            <a:ext cx="2584361" cy="369332"/>
          </a:xfrm>
          <a:prstGeom prst="rect">
            <a:avLst/>
          </a:prstGeom>
        </p:spPr>
        <p:txBody>
          <a:bodyPr wrap="none">
            <a:spAutoFit/>
          </a:bodyPr>
          <a:lstStyle/>
          <a:p>
            <a:r>
              <a:rPr lang="en-US" dirty="0" smtClean="0"/>
              <a:t>http://ar.appypie.com/</a:t>
            </a:r>
            <a:endParaRPr lang="ar-SA" dirty="0"/>
          </a:p>
        </p:txBody>
      </p:sp>
      <p:sp>
        <p:nvSpPr>
          <p:cNvPr id="8" name="مستطيل 7"/>
          <p:cNvSpPr/>
          <p:nvPr/>
        </p:nvSpPr>
        <p:spPr>
          <a:xfrm rot="16836066">
            <a:off x="3673716" y="5487390"/>
            <a:ext cx="405343" cy="1015663"/>
          </a:xfrm>
          <a:prstGeom prst="rect">
            <a:avLst/>
          </a:prstGeom>
          <a:effectLst>
            <a:outerShdw blurRad="50800" dist="38100" dir="2700000" algn="tl" rotWithShape="0">
              <a:prstClr val="black">
                <a:alpha val="40000"/>
              </a:prstClr>
            </a:outerShdw>
          </a:effectLst>
        </p:spPr>
        <p:txBody>
          <a:bodyPr wrap="square">
            <a:spAutoFit/>
          </a:bodyPr>
          <a:lstStyle/>
          <a:p>
            <a:r>
              <a:rPr lang="ar-SA" sz="6000" dirty="0" smtClean="0">
                <a:solidFill>
                  <a:schemeClr val="accent1">
                    <a:lumMod val="60000"/>
                    <a:lumOff val="40000"/>
                  </a:schemeClr>
                </a:solidFill>
                <a:sym typeface="Wingdings 2"/>
              </a:rPr>
              <a:t></a:t>
            </a:r>
            <a:endParaRPr lang="ar-SA" sz="6000" dirty="0">
              <a:solidFill>
                <a:schemeClr val="accent1">
                  <a:lumMod val="60000"/>
                  <a:lumOff val="40000"/>
                </a:schemeClr>
              </a:solidFill>
            </a:endParaRPr>
          </a:p>
        </p:txBody>
      </p:sp>
      <p:sp>
        <p:nvSpPr>
          <p:cNvPr id="9" name="مربع نص 8"/>
          <p:cNvSpPr txBox="1"/>
          <p:nvPr/>
        </p:nvSpPr>
        <p:spPr>
          <a:xfrm>
            <a:off x="3779912" y="5995221"/>
            <a:ext cx="1383299" cy="461665"/>
          </a:xfrm>
          <a:prstGeom prst="rect">
            <a:avLst/>
          </a:prstGeom>
          <a:noFill/>
        </p:spPr>
        <p:txBody>
          <a:bodyPr wrap="square" rtlCol="1">
            <a:spAutoFit/>
          </a:bodyPr>
          <a:lstStyle/>
          <a:p>
            <a:r>
              <a:rPr lang="ar-SA" sz="2400" u="sng" dirty="0" smtClean="0">
                <a:latin typeface="Traditional Arabic" pitchFamily="18" charset="-78"/>
                <a:cs typeface="Traditional Arabic" pitchFamily="18" charset="-78"/>
              </a:rPr>
              <a:t>رابط الموقع </a:t>
            </a:r>
            <a:endParaRPr lang="ar-SA" sz="2400" u="sng" dirty="0">
              <a:latin typeface="Traditional Arabic" pitchFamily="18" charset="-78"/>
              <a:cs typeface="Traditional Arabic" pitchFamily="18" charset="-78"/>
            </a:endParaRPr>
          </a:p>
        </p:txBody>
      </p:sp>
    </p:spTree>
    <p:extLst>
      <p:ext uri="{BB962C8B-B14F-4D97-AF65-F5344CB8AC3E}">
        <p14:creationId xmlns:p14="http://schemas.microsoft.com/office/powerpoint/2010/main" val="666928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44" y="370555"/>
            <a:ext cx="8352928" cy="5799029"/>
          </a:xfrm>
          <a:prstGeom prst="rect">
            <a:avLst/>
          </a:prstGeom>
        </p:spPr>
      </p:pic>
      <p:sp>
        <p:nvSpPr>
          <p:cNvPr id="5" name="مربع نص 4"/>
          <p:cNvSpPr txBox="1"/>
          <p:nvPr/>
        </p:nvSpPr>
        <p:spPr>
          <a:xfrm>
            <a:off x="7884098" y="692696"/>
            <a:ext cx="576064" cy="923330"/>
          </a:xfrm>
          <a:prstGeom prst="rect">
            <a:avLst/>
          </a:prstGeom>
          <a:noFill/>
        </p:spPr>
        <p:txBody>
          <a:bodyPr wrap="square" rtlCol="1">
            <a:spAutoFit/>
          </a:bodyPr>
          <a:lstStyle/>
          <a:p>
            <a:r>
              <a:rPr lang="ar-SA" sz="5400" b="1" dirty="0" smtClean="0">
                <a:solidFill>
                  <a:schemeClr val="accent1">
                    <a:lumMod val="75000"/>
                  </a:schemeClr>
                </a:solidFill>
              </a:rPr>
              <a:t>1</a:t>
            </a:r>
            <a:endParaRPr lang="ar-SA" sz="5400" b="1" dirty="0">
              <a:solidFill>
                <a:schemeClr val="accent1">
                  <a:lumMod val="75000"/>
                </a:schemeClr>
              </a:solidFill>
            </a:endParaRPr>
          </a:p>
        </p:txBody>
      </p:sp>
      <p:sp>
        <p:nvSpPr>
          <p:cNvPr id="6" name="مربع نص 5"/>
          <p:cNvSpPr txBox="1"/>
          <p:nvPr/>
        </p:nvSpPr>
        <p:spPr>
          <a:xfrm>
            <a:off x="6440693" y="1857598"/>
            <a:ext cx="576064" cy="923330"/>
          </a:xfrm>
          <a:prstGeom prst="rect">
            <a:avLst/>
          </a:prstGeom>
          <a:noFill/>
        </p:spPr>
        <p:txBody>
          <a:bodyPr wrap="square" rtlCol="1">
            <a:spAutoFit/>
          </a:bodyPr>
          <a:lstStyle/>
          <a:p>
            <a:r>
              <a:rPr lang="ar-SA" sz="5400" b="1" dirty="0" smtClean="0">
                <a:solidFill>
                  <a:schemeClr val="accent1">
                    <a:lumMod val="75000"/>
                  </a:schemeClr>
                </a:solidFill>
              </a:rPr>
              <a:t>2</a:t>
            </a:r>
            <a:endParaRPr lang="ar-SA" sz="5400" b="1" dirty="0">
              <a:solidFill>
                <a:schemeClr val="accent1">
                  <a:lumMod val="75000"/>
                </a:schemeClr>
              </a:solidFill>
            </a:endParaRPr>
          </a:p>
        </p:txBody>
      </p:sp>
      <p:sp>
        <p:nvSpPr>
          <p:cNvPr id="7" name="مربع نص 6"/>
          <p:cNvSpPr txBox="1"/>
          <p:nvPr/>
        </p:nvSpPr>
        <p:spPr>
          <a:xfrm>
            <a:off x="3131840" y="4869160"/>
            <a:ext cx="576064" cy="923330"/>
          </a:xfrm>
          <a:prstGeom prst="rect">
            <a:avLst/>
          </a:prstGeom>
          <a:noFill/>
        </p:spPr>
        <p:txBody>
          <a:bodyPr wrap="square" rtlCol="1">
            <a:spAutoFit/>
          </a:bodyPr>
          <a:lstStyle/>
          <a:p>
            <a:r>
              <a:rPr lang="ar-SA" sz="5400" b="1" dirty="0" smtClean="0">
                <a:solidFill>
                  <a:schemeClr val="accent1">
                    <a:lumMod val="75000"/>
                  </a:schemeClr>
                </a:solidFill>
              </a:rPr>
              <a:t>3</a:t>
            </a:r>
            <a:endParaRPr lang="ar-SA" sz="5400" b="1" dirty="0">
              <a:solidFill>
                <a:schemeClr val="accent1">
                  <a:lumMod val="75000"/>
                </a:schemeClr>
              </a:solidFill>
            </a:endParaRPr>
          </a:p>
        </p:txBody>
      </p:sp>
      <p:sp>
        <p:nvSpPr>
          <p:cNvPr id="8" name="مربع نص 7"/>
          <p:cNvSpPr txBox="1"/>
          <p:nvPr/>
        </p:nvSpPr>
        <p:spPr>
          <a:xfrm>
            <a:off x="4499453" y="1620736"/>
            <a:ext cx="576064" cy="923330"/>
          </a:xfrm>
          <a:prstGeom prst="rect">
            <a:avLst/>
          </a:prstGeom>
          <a:noFill/>
        </p:spPr>
        <p:txBody>
          <a:bodyPr wrap="square" rtlCol="1">
            <a:spAutoFit/>
          </a:bodyPr>
          <a:lstStyle/>
          <a:p>
            <a:r>
              <a:rPr lang="ar-SA" sz="5400" b="1" dirty="0" smtClean="0">
                <a:solidFill>
                  <a:schemeClr val="accent1">
                    <a:lumMod val="75000"/>
                  </a:schemeClr>
                </a:solidFill>
              </a:rPr>
              <a:t>4</a:t>
            </a:r>
            <a:endParaRPr lang="ar-SA" sz="5400" b="1" dirty="0">
              <a:solidFill>
                <a:schemeClr val="accent1">
                  <a:lumMod val="75000"/>
                </a:schemeClr>
              </a:solidFill>
            </a:endParaRPr>
          </a:p>
        </p:txBody>
      </p:sp>
      <p:sp>
        <p:nvSpPr>
          <p:cNvPr id="9" name="مربع نص 8"/>
          <p:cNvSpPr txBox="1"/>
          <p:nvPr/>
        </p:nvSpPr>
        <p:spPr>
          <a:xfrm>
            <a:off x="5436096" y="2473732"/>
            <a:ext cx="1940701" cy="523220"/>
          </a:xfrm>
          <a:prstGeom prst="rect">
            <a:avLst/>
          </a:prstGeom>
          <a:noFill/>
        </p:spPr>
        <p:txBody>
          <a:bodyPr wrap="square" rtlCol="1">
            <a:spAutoFit/>
          </a:bodyPr>
          <a:lstStyle/>
          <a:p>
            <a:r>
              <a:rPr lang="ar-SA" sz="2800" b="1" dirty="0" smtClean="0">
                <a:latin typeface="Traditional Arabic" pitchFamily="18" charset="-78"/>
                <a:cs typeface="Traditional Arabic" pitchFamily="18" charset="-78"/>
              </a:rPr>
              <a:t>كتابة اسم التطبيق</a:t>
            </a:r>
            <a:endParaRPr lang="ar-SA" sz="2800" b="1" dirty="0">
              <a:latin typeface="Traditional Arabic" pitchFamily="18" charset="-78"/>
              <a:cs typeface="Traditional Arabic" pitchFamily="18" charset="-78"/>
            </a:endParaRPr>
          </a:p>
        </p:txBody>
      </p:sp>
      <p:sp>
        <p:nvSpPr>
          <p:cNvPr id="10" name="مربع نص 9"/>
          <p:cNvSpPr txBox="1"/>
          <p:nvPr/>
        </p:nvSpPr>
        <p:spPr>
          <a:xfrm>
            <a:off x="1043608" y="404664"/>
            <a:ext cx="1940701" cy="523220"/>
          </a:xfrm>
          <a:prstGeom prst="rect">
            <a:avLst/>
          </a:prstGeom>
          <a:noFill/>
        </p:spPr>
        <p:txBody>
          <a:bodyPr wrap="square" rtlCol="1">
            <a:spAutoFit/>
          </a:bodyPr>
          <a:lstStyle/>
          <a:p>
            <a:r>
              <a:rPr lang="ar-SA" sz="2800" b="1" dirty="0" smtClean="0">
                <a:solidFill>
                  <a:schemeClr val="bg1"/>
                </a:solidFill>
                <a:latin typeface="Traditional Arabic" pitchFamily="18" charset="-78"/>
                <a:cs typeface="Traditional Arabic" pitchFamily="18" charset="-78"/>
              </a:rPr>
              <a:t>سيكتب تلقائياً هنا</a:t>
            </a:r>
            <a:endParaRPr lang="ar-SA" sz="2800" b="1" dirty="0">
              <a:solidFill>
                <a:schemeClr val="bg1"/>
              </a:solidFill>
              <a:latin typeface="Traditional Arabic" pitchFamily="18" charset="-78"/>
              <a:cs typeface="Traditional Arabic" pitchFamily="18" charset="-78"/>
            </a:endParaRPr>
          </a:p>
        </p:txBody>
      </p:sp>
      <p:sp>
        <p:nvSpPr>
          <p:cNvPr id="11" name="مربع نص 10"/>
          <p:cNvSpPr txBox="1"/>
          <p:nvPr/>
        </p:nvSpPr>
        <p:spPr>
          <a:xfrm>
            <a:off x="1043608" y="5733256"/>
            <a:ext cx="5109053" cy="523220"/>
          </a:xfrm>
          <a:prstGeom prst="rect">
            <a:avLst/>
          </a:prstGeom>
          <a:noFill/>
        </p:spPr>
        <p:txBody>
          <a:bodyPr wrap="square" rtlCol="1">
            <a:spAutoFit/>
          </a:bodyPr>
          <a:lstStyle/>
          <a:p>
            <a:r>
              <a:rPr lang="ar-SA" sz="2800" b="1" dirty="0" smtClean="0">
                <a:latin typeface="Traditional Arabic" pitchFamily="18" charset="-78"/>
                <a:cs typeface="Traditional Arabic" pitchFamily="18" charset="-78"/>
              </a:rPr>
              <a:t>اختيار نمط التطبيقي والمجال الذي ينتمي إليه </a:t>
            </a:r>
            <a:endParaRPr lang="ar-SA" sz="28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2091689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43" y="2132856"/>
            <a:ext cx="7354327" cy="4248472"/>
          </a:xfrm>
          <a:prstGeom prst="rect">
            <a:avLst/>
          </a:prstGeom>
        </p:spPr>
      </p:pic>
      <p:sp>
        <p:nvSpPr>
          <p:cNvPr id="5" name="مستطيل 4"/>
          <p:cNvSpPr/>
          <p:nvPr/>
        </p:nvSpPr>
        <p:spPr>
          <a:xfrm>
            <a:off x="1380029" y="116632"/>
            <a:ext cx="7656467" cy="1200329"/>
          </a:xfrm>
          <a:prstGeom prst="rect">
            <a:avLst/>
          </a:prstGeom>
        </p:spPr>
        <p:txBody>
          <a:bodyPr wrap="square">
            <a:spAutoFit/>
          </a:bodyPr>
          <a:lstStyle/>
          <a:p>
            <a:pPr lvl="0">
              <a:spcBef>
                <a:spcPct val="20000"/>
              </a:spcBef>
              <a:buClr>
                <a:srgbClr val="D16349"/>
              </a:buClr>
              <a:buSzPct val="85000"/>
            </a:pPr>
            <a:r>
              <a:rPr lang="ar-SA" sz="3600" dirty="0" smtClean="0">
                <a:solidFill>
                  <a:schemeClr val="accent1">
                    <a:lumMod val="75000"/>
                  </a:schemeClr>
                </a:solidFill>
                <a:latin typeface="Traditional Arabic" pitchFamily="18" charset="-78"/>
                <a:cs typeface="Traditional Arabic" pitchFamily="18" charset="-78"/>
              </a:rPr>
              <a:t>4.      </a:t>
            </a:r>
            <a:r>
              <a:rPr lang="ar-SA" sz="3600" dirty="0" smtClean="0">
                <a:solidFill>
                  <a:prstClr val="black"/>
                </a:solidFill>
                <a:latin typeface="Traditional Arabic" pitchFamily="18" charset="-78"/>
                <a:cs typeface="Traditional Arabic" pitchFamily="18" charset="-78"/>
              </a:rPr>
              <a:t>ننتقل للتصميم       موضوع التخصيص    ونختار الأيقونة اللي تناسب موضوع التطبيق </a:t>
            </a:r>
            <a:endParaRPr lang="ar-SA" sz="3600" dirty="0">
              <a:solidFill>
                <a:prstClr val="black"/>
              </a:solidFill>
              <a:latin typeface="Traditional Arabic" pitchFamily="18" charset="-78"/>
              <a:cs typeface="Traditional Arabic" pitchFamily="18" charset="-78"/>
            </a:endParaRPr>
          </a:p>
        </p:txBody>
      </p:sp>
      <p:cxnSp>
        <p:nvCxnSpPr>
          <p:cNvPr id="7" name="رابط كسهم مستقيم 6"/>
          <p:cNvCxnSpPr/>
          <p:nvPr/>
        </p:nvCxnSpPr>
        <p:spPr>
          <a:xfrm flipH="1">
            <a:off x="5652120" y="40466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flipH="1">
            <a:off x="2915816" y="40466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H="1">
            <a:off x="1619672" y="40466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946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4457" y="3933056"/>
            <a:ext cx="5414007" cy="2339000"/>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345742"/>
            <a:ext cx="8712968" cy="3668693"/>
          </a:xfrm>
          <a:prstGeom prst="rect">
            <a:avLst/>
          </a:prstGeom>
        </p:spPr>
      </p:pic>
      <p:sp>
        <p:nvSpPr>
          <p:cNvPr id="7" name="مستطيل 6"/>
          <p:cNvSpPr/>
          <p:nvPr/>
        </p:nvSpPr>
        <p:spPr>
          <a:xfrm>
            <a:off x="467545" y="116632"/>
            <a:ext cx="8568952" cy="1200329"/>
          </a:xfrm>
          <a:prstGeom prst="rect">
            <a:avLst/>
          </a:prstGeom>
        </p:spPr>
        <p:txBody>
          <a:bodyPr wrap="square">
            <a:spAutoFit/>
          </a:bodyPr>
          <a:lstStyle/>
          <a:p>
            <a:pPr lvl="0">
              <a:spcBef>
                <a:spcPct val="20000"/>
              </a:spcBef>
              <a:buClr>
                <a:srgbClr val="D16349"/>
              </a:buClr>
              <a:buSzPct val="85000"/>
            </a:pPr>
            <a:r>
              <a:rPr lang="ar-SA" sz="3600" dirty="0" smtClean="0">
                <a:solidFill>
                  <a:schemeClr val="accent1">
                    <a:lumMod val="75000"/>
                  </a:schemeClr>
                </a:solidFill>
                <a:latin typeface="Traditional Arabic" pitchFamily="18" charset="-78"/>
                <a:cs typeface="Traditional Arabic" pitchFamily="18" charset="-78"/>
              </a:rPr>
              <a:t>5.      </a:t>
            </a:r>
            <a:r>
              <a:rPr lang="ar-SA" sz="3600" dirty="0" smtClean="0">
                <a:solidFill>
                  <a:prstClr val="black"/>
                </a:solidFill>
                <a:latin typeface="Traditional Arabic" pitchFamily="18" charset="-78"/>
                <a:cs typeface="Traditional Arabic" pitchFamily="18" charset="-78"/>
              </a:rPr>
              <a:t>بعد ذلك نحدد صفحات التطبيق الذي نريدها والخيرات متعددة لدينا ، اكتفيت باختيار ( حول ، نص ، الفيديو ، الصور ، تواصل</a:t>
            </a:r>
            <a:endParaRPr lang="ar-SA" sz="3600" dirty="0">
              <a:solidFill>
                <a:prstClr val="black"/>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1249358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88142"/>
            <a:ext cx="8316416" cy="3524739"/>
          </a:xfrm>
          <a:prstGeom prst="rect">
            <a:avLst/>
          </a:prstGeom>
        </p:spPr>
      </p:pic>
      <p:sp>
        <p:nvSpPr>
          <p:cNvPr id="5" name="مستطيل 4"/>
          <p:cNvSpPr/>
          <p:nvPr/>
        </p:nvSpPr>
        <p:spPr>
          <a:xfrm>
            <a:off x="899592" y="5241574"/>
            <a:ext cx="601903" cy="1015663"/>
          </a:xfrm>
          <a:prstGeom prst="rect">
            <a:avLst/>
          </a:prstGeom>
          <a:effectLst>
            <a:outerShdw blurRad="50800" dist="38100" dir="2700000" algn="tl" rotWithShape="0">
              <a:prstClr val="black">
                <a:alpha val="40000"/>
              </a:prstClr>
            </a:outerShdw>
          </a:effectLst>
        </p:spPr>
        <p:txBody>
          <a:bodyPr wrap="square">
            <a:spAutoFit/>
          </a:bodyPr>
          <a:lstStyle/>
          <a:p>
            <a:r>
              <a:rPr lang="ar-SA" sz="6000" dirty="0" smtClean="0">
                <a:solidFill>
                  <a:schemeClr val="accent1">
                    <a:lumMod val="60000"/>
                    <a:lumOff val="40000"/>
                  </a:schemeClr>
                </a:solidFill>
                <a:sym typeface="Wingdings 2"/>
              </a:rPr>
              <a:t></a:t>
            </a:r>
            <a:endParaRPr lang="ar-SA" sz="6000" dirty="0">
              <a:solidFill>
                <a:schemeClr val="accent1">
                  <a:lumMod val="60000"/>
                  <a:lumOff val="40000"/>
                </a:schemeClr>
              </a:solidFill>
            </a:endParaRPr>
          </a:p>
        </p:txBody>
      </p:sp>
      <p:sp>
        <p:nvSpPr>
          <p:cNvPr id="6" name="مستطيل 5"/>
          <p:cNvSpPr/>
          <p:nvPr/>
        </p:nvSpPr>
        <p:spPr>
          <a:xfrm>
            <a:off x="1199146" y="188640"/>
            <a:ext cx="7656467" cy="1754326"/>
          </a:xfrm>
          <a:prstGeom prst="rect">
            <a:avLst/>
          </a:prstGeom>
        </p:spPr>
        <p:txBody>
          <a:bodyPr wrap="square">
            <a:spAutoFit/>
          </a:bodyPr>
          <a:lstStyle/>
          <a:p>
            <a:pPr lvl="0">
              <a:spcBef>
                <a:spcPct val="20000"/>
              </a:spcBef>
              <a:buClr>
                <a:srgbClr val="D16349"/>
              </a:buClr>
              <a:buSzPct val="85000"/>
            </a:pPr>
            <a:r>
              <a:rPr lang="ar-SA" sz="3600" dirty="0" smtClean="0">
                <a:solidFill>
                  <a:schemeClr val="accent1">
                    <a:lumMod val="75000"/>
                  </a:schemeClr>
                </a:solidFill>
                <a:latin typeface="Traditional Arabic" pitchFamily="18" charset="-78"/>
                <a:cs typeface="Traditional Arabic" pitchFamily="18" charset="-78"/>
              </a:rPr>
              <a:t>4.      </a:t>
            </a:r>
            <a:r>
              <a:rPr lang="ar-SA" sz="3600" dirty="0" smtClean="0">
                <a:solidFill>
                  <a:prstClr val="black"/>
                </a:solidFill>
                <a:latin typeface="Traditional Arabic" pitchFamily="18" charset="-78"/>
                <a:cs typeface="Traditional Arabic" pitchFamily="18" charset="-78"/>
              </a:rPr>
              <a:t>ننتقل الآن لمرحلة الإنشاء ، اضغط على اشتراك الآن من خلال الرسوم المجانية وستظهر لك رسالة بنجاح الاشتراك ، سيتطلب عمل التطبيق ساعتين قبل تحمليه .  </a:t>
            </a:r>
            <a:endParaRPr lang="ar-SA" sz="3600" dirty="0">
              <a:solidFill>
                <a:prstClr val="black"/>
              </a:solidFill>
              <a:latin typeface="Traditional Arabic" pitchFamily="18" charset="-78"/>
              <a:cs typeface="Traditional Arabic" pitchFamily="18" charset="-78"/>
            </a:endParaRPr>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5523699"/>
            <a:ext cx="5868219" cy="809738"/>
          </a:xfrm>
          <a:prstGeom prst="rect">
            <a:avLst/>
          </a:prstGeom>
        </p:spPr>
      </p:pic>
    </p:spTree>
    <p:extLst>
      <p:ext uri="{BB962C8B-B14F-4D97-AF65-F5344CB8AC3E}">
        <p14:creationId xmlns:p14="http://schemas.microsoft.com/office/powerpoint/2010/main" val="2117292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sz="quarter" idx="1"/>
          </p:nvPr>
        </p:nvSpPr>
        <p:spPr>
          <a:xfrm>
            <a:off x="251520" y="1772816"/>
            <a:ext cx="8791952" cy="4104456"/>
          </a:xfrm>
        </p:spPr>
        <p:txBody>
          <a:bodyPr>
            <a:noAutofit/>
          </a:bodyPr>
          <a:lstStyle/>
          <a:p>
            <a:pPr marL="0" indent="0" algn="ctr">
              <a:buNone/>
            </a:pPr>
            <a:r>
              <a:rPr lang="ar-SA" sz="7200" dirty="0" smtClean="0">
                <a:solidFill>
                  <a:schemeClr val="accent1">
                    <a:lumMod val="75000"/>
                  </a:schemeClr>
                </a:solidFill>
                <a:latin typeface="Traditional Arabic" pitchFamily="18" charset="-78"/>
                <a:cs typeface="Traditional Arabic" pitchFamily="18" charset="-78"/>
              </a:rPr>
              <a:t>بعد تحميل التطبيق على هاتفك المحمول سوف يتطلب منك القيام بخطوة أخيره قبل استخدام التطبيق </a:t>
            </a:r>
          </a:p>
          <a:p>
            <a:pPr marL="0" indent="0" algn="ctr">
              <a:buNone/>
            </a:pPr>
            <a:endParaRPr lang="ar-SA" sz="72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1988385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268760"/>
            <a:ext cx="2981930" cy="4968552"/>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363" y="1268760"/>
            <a:ext cx="3013077" cy="4968552"/>
          </a:xfrm>
          <a:prstGeom prst="rect">
            <a:avLst/>
          </a:prstGeom>
        </p:spPr>
      </p:pic>
      <p:sp>
        <p:nvSpPr>
          <p:cNvPr id="6" name="مستطيل 5"/>
          <p:cNvSpPr/>
          <p:nvPr/>
        </p:nvSpPr>
        <p:spPr>
          <a:xfrm>
            <a:off x="6156176" y="2996952"/>
            <a:ext cx="601903" cy="1015663"/>
          </a:xfrm>
          <a:prstGeom prst="rect">
            <a:avLst/>
          </a:prstGeom>
          <a:effectLst>
            <a:outerShdw blurRad="50800" dist="38100" dir="2700000" algn="tl" rotWithShape="0">
              <a:prstClr val="black">
                <a:alpha val="40000"/>
              </a:prstClr>
            </a:outerShdw>
          </a:effectLst>
        </p:spPr>
        <p:txBody>
          <a:bodyPr wrap="square">
            <a:spAutoFit/>
          </a:bodyPr>
          <a:lstStyle/>
          <a:p>
            <a:r>
              <a:rPr lang="ar-SA" sz="6000" dirty="0" smtClean="0">
                <a:solidFill>
                  <a:schemeClr val="accent1">
                    <a:lumMod val="60000"/>
                    <a:lumOff val="40000"/>
                  </a:schemeClr>
                </a:solidFill>
                <a:sym typeface="Wingdings 2"/>
              </a:rPr>
              <a:t></a:t>
            </a:r>
            <a:endParaRPr lang="ar-SA" sz="6000" dirty="0">
              <a:solidFill>
                <a:schemeClr val="accent1">
                  <a:lumMod val="60000"/>
                  <a:lumOff val="40000"/>
                </a:schemeClr>
              </a:solidFill>
            </a:endParaRPr>
          </a:p>
        </p:txBody>
      </p:sp>
      <p:sp>
        <p:nvSpPr>
          <p:cNvPr id="7" name="مستطيل 6"/>
          <p:cNvSpPr/>
          <p:nvPr/>
        </p:nvSpPr>
        <p:spPr>
          <a:xfrm>
            <a:off x="1492631" y="4717593"/>
            <a:ext cx="601903" cy="1015663"/>
          </a:xfrm>
          <a:prstGeom prst="rect">
            <a:avLst/>
          </a:prstGeom>
          <a:effectLst>
            <a:outerShdw blurRad="50800" dist="38100" dir="2700000" algn="tl" rotWithShape="0">
              <a:prstClr val="black">
                <a:alpha val="40000"/>
              </a:prstClr>
            </a:outerShdw>
          </a:effectLst>
        </p:spPr>
        <p:txBody>
          <a:bodyPr wrap="square">
            <a:spAutoFit/>
          </a:bodyPr>
          <a:lstStyle/>
          <a:p>
            <a:r>
              <a:rPr lang="ar-SA" sz="6000" dirty="0" smtClean="0">
                <a:solidFill>
                  <a:schemeClr val="accent1">
                    <a:lumMod val="60000"/>
                    <a:lumOff val="40000"/>
                  </a:schemeClr>
                </a:solidFill>
                <a:sym typeface="Wingdings 2"/>
              </a:rPr>
              <a:t></a:t>
            </a:r>
            <a:endParaRPr lang="ar-SA" sz="6000" dirty="0">
              <a:solidFill>
                <a:schemeClr val="accent1">
                  <a:lumMod val="60000"/>
                  <a:lumOff val="40000"/>
                </a:schemeClr>
              </a:solidFill>
            </a:endParaRPr>
          </a:p>
        </p:txBody>
      </p:sp>
      <p:sp>
        <p:nvSpPr>
          <p:cNvPr id="8" name="مستطيل 7"/>
          <p:cNvSpPr/>
          <p:nvPr/>
        </p:nvSpPr>
        <p:spPr>
          <a:xfrm>
            <a:off x="3870176" y="404664"/>
            <a:ext cx="4572000" cy="523220"/>
          </a:xfrm>
          <a:prstGeom prst="rect">
            <a:avLst/>
          </a:prstGeom>
        </p:spPr>
        <p:txBody>
          <a:bodyPr>
            <a:spAutoFit/>
          </a:bodyPr>
          <a:lstStyle/>
          <a:p>
            <a:r>
              <a:rPr lang="ar-SA" sz="2800" b="1" dirty="0" smtClean="0">
                <a:solidFill>
                  <a:prstClr val="black"/>
                </a:solidFill>
                <a:latin typeface="Traditional Arabic" pitchFamily="18" charset="-78"/>
                <a:cs typeface="Traditional Arabic" pitchFamily="18" charset="-78"/>
              </a:rPr>
              <a:t>الإعدادات          عام          إدارة الأجهزة </a:t>
            </a:r>
            <a:endParaRPr lang="ar-SA" sz="2800" b="1" dirty="0">
              <a:latin typeface="Traditional Arabic" pitchFamily="18" charset="-78"/>
              <a:cs typeface="Traditional Arabic" pitchFamily="18" charset="-78"/>
            </a:endParaRPr>
          </a:p>
        </p:txBody>
      </p:sp>
      <p:cxnSp>
        <p:nvCxnSpPr>
          <p:cNvPr id="10" name="رابط كسهم مستقيم 9"/>
          <p:cNvCxnSpPr/>
          <p:nvPr/>
        </p:nvCxnSpPr>
        <p:spPr>
          <a:xfrm flipH="1">
            <a:off x="6588224" y="66627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flipH="1">
            <a:off x="5436096" y="686662"/>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546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123728" y="404664"/>
            <a:ext cx="6318448" cy="523220"/>
          </a:xfrm>
          <a:prstGeom prst="rect">
            <a:avLst/>
          </a:prstGeom>
        </p:spPr>
        <p:txBody>
          <a:bodyPr wrap="square">
            <a:spAutoFit/>
          </a:bodyPr>
          <a:lstStyle/>
          <a:p>
            <a:r>
              <a:rPr lang="ar-SA" sz="2800" b="1" dirty="0" smtClean="0">
                <a:solidFill>
                  <a:prstClr val="black"/>
                </a:solidFill>
                <a:latin typeface="Traditional Arabic" pitchFamily="18" charset="-78"/>
                <a:cs typeface="Traditional Arabic" pitchFamily="18" charset="-78"/>
              </a:rPr>
              <a:t>الضغط على </a:t>
            </a:r>
            <a:r>
              <a:rPr lang="en-US" sz="2800" b="1" dirty="0" err="1" smtClean="0">
                <a:solidFill>
                  <a:prstClr val="black"/>
                </a:solidFill>
                <a:latin typeface="Traditional Arabic" pitchFamily="18" charset="-78"/>
                <a:cs typeface="Traditional Arabic" pitchFamily="18" charset="-78"/>
              </a:rPr>
              <a:t>appy</a:t>
            </a:r>
            <a:r>
              <a:rPr lang="en-US" sz="2800" b="1" dirty="0" smtClean="0">
                <a:solidFill>
                  <a:prstClr val="black"/>
                </a:solidFill>
                <a:latin typeface="Traditional Arabic" pitchFamily="18" charset="-78"/>
                <a:cs typeface="Traditional Arabic" pitchFamily="18" charset="-78"/>
              </a:rPr>
              <a:t> pie LLC </a:t>
            </a:r>
            <a:r>
              <a:rPr lang="en-US" sz="2800" b="1" dirty="0">
                <a:solidFill>
                  <a:prstClr val="black"/>
                </a:solidFill>
                <a:latin typeface="Traditional Arabic" pitchFamily="18" charset="-78"/>
                <a:cs typeface="Traditional Arabic" pitchFamily="18" charset="-78"/>
              </a:rPr>
              <a:t> </a:t>
            </a:r>
            <a:r>
              <a:rPr lang="ar-SA" sz="2800" b="1" dirty="0">
                <a:solidFill>
                  <a:prstClr val="black"/>
                </a:solidFill>
                <a:latin typeface="Traditional Arabic" pitchFamily="18" charset="-78"/>
                <a:cs typeface="Traditional Arabic" pitchFamily="18" charset="-78"/>
              </a:rPr>
              <a:t> </a:t>
            </a:r>
            <a:r>
              <a:rPr lang="ar-SA" sz="2800" b="1" dirty="0" smtClean="0">
                <a:solidFill>
                  <a:prstClr val="black"/>
                </a:solidFill>
                <a:latin typeface="Traditional Arabic" pitchFamily="18" charset="-78"/>
                <a:cs typeface="Traditional Arabic" pitchFamily="18" charset="-78"/>
              </a:rPr>
              <a:t>ثم اختيار الوثوق </a:t>
            </a:r>
            <a:endParaRPr lang="ar-SA" sz="2800" b="1" dirty="0">
              <a:latin typeface="Traditional Arabic" pitchFamily="18" charset="-78"/>
              <a:cs typeface="Traditional Arabic" pitchFamily="18" charset="-78"/>
            </a:endParaRPr>
          </a:p>
        </p:txBody>
      </p:sp>
      <p:pic>
        <p:nvPicPr>
          <p:cNvPr id="5" name="صورة 4"/>
          <p:cNvPicPr>
            <a:picLocks noChangeAspect="1"/>
          </p:cNvPicPr>
          <p:nvPr/>
        </p:nvPicPr>
        <p:blipFill rotWithShape="1">
          <a:blip r:embed="rId2" cstate="print">
            <a:extLst>
              <a:ext uri="{28A0092B-C50C-407E-A947-70E740481C1C}">
                <a14:useLocalDpi xmlns:a14="http://schemas.microsoft.com/office/drawing/2010/main" val="0"/>
              </a:ext>
            </a:extLst>
          </a:blip>
          <a:srcRect b="58307"/>
          <a:stretch/>
        </p:blipFill>
        <p:spPr>
          <a:xfrm>
            <a:off x="395536" y="1628800"/>
            <a:ext cx="3857625" cy="2859314"/>
          </a:xfrm>
          <a:prstGeom prst="rect">
            <a:avLst/>
          </a:prstGeom>
        </p:spPr>
      </p:pic>
      <p:pic>
        <p:nvPicPr>
          <p:cNvPr id="7" name="صورة 6"/>
          <p:cNvPicPr>
            <a:picLocks noChangeAspect="1"/>
          </p:cNvPicPr>
          <p:nvPr/>
        </p:nvPicPr>
        <p:blipFill rotWithShape="1">
          <a:blip r:embed="rId3">
            <a:extLst>
              <a:ext uri="{28A0092B-C50C-407E-A947-70E740481C1C}">
                <a14:useLocalDpi xmlns:a14="http://schemas.microsoft.com/office/drawing/2010/main" val="0"/>
              </a:ext>
            </a:extLst>
          </a:blip>
          <a:srcRect t="42798" r="50000" b="1012"/>
          <a:stretch/>
        </p:blipFill>
        <p:spPr>
          <a:xfrm>
            <a:off x="6762339" y="1772816"/>
            <a:ext cx="1714500" cy="3425372"/>
          </a:xfrm>
          <a:prstGeom prst="rect">
            <a:avLst/>
          </a:prstGeom>
        </p:spPr>
      </p:pic>
      <p:sp>
        <p:nvSpPr>
          <p:cNvPr id="8" name="مستطيل 7"/>
          <p:cNvSpPr/>
          <p:nvPr/>
        </p:nvSpPr>
        <p:spPr>
          <a:xfrm>
            <a:off x="1191679" y="3068960"/>
            <a:ext cx="601903" cy="1015663"/>
          </a:xfrm>
          <a:prstGeom prst="rect">
            <a:avLst/>
          </a:prstGeom>
          <a:effectLst>
            <a:outerShdw blurRad="50800" dist="38100" dir="2700000" algn="tl" rotWithShape="0">
              <a:prstClr val="black">
                <a:alpha val="40000"/>
              </a:prstClr>
            </a:outerShdw>
          </a:effectLst>
        </p:spPr>
        <p:txBody>
          <a:bodyPr wrap="square">
            <a:spAutoFit/>
          </a:bodyPr>
          <a:lstStyle/>
          <a:p>
            <a:r>
              <a:rPr lang="ar-SA" sz="6000" dirty="0" smtClean="0">
                <a:solidFill>
                  <a:schemeClr val="accent1">
                    <a:lumMod val="60000"/>
                    <a:lumOff val="40000"/>
                  </a:schemeClr>
                </a:solidFill>
                <a:sym typeface="Wingdings 2"/>
              </a:rPr>
              <a:t></a:t>
            </a:r>
            <a:endParaRPr lang="ar-SA" sz="6000" dirty="0">
              <a:solidFill>
                <a:schemeClr val="accent1">
                  <a:lumMod val="60000"/>
                  <a:lumOff val="40000"/>
                </a:schemeClr>
              </a:solidFill>
            </a:endParaRPr>
          </a:p>
        </p:txBody>
      </p:sp>
      <p:sp>
        <p:nvSpPr>
          <p:cNvPr id="9" name="مستطيل 8"/>
          <p:cNvSpPr/>
          <p:nvPr/>
        </p:nvSpPr>
        <p:spPr>
          <a:xfrm>
            <a:off x="7017686" y="3277433"/>
            <a:ext cx="601903" cy="1015663"/>
          </a:xfrm>
          <a:prstGeom prst="rect">
            <a:avLst/>
          </a:prstGeom>
          <a:effectLst>
            <a:outerShdw blurRad="50800" dist="38100" dir="2700000" algn="tl" rotWithShape="0">
              <a:prstClr val="black">
                <a:alpha val="40000"/>
              </a:prstClr>
            </a:outerShdw>
          </a:effectLst>
        </p:spPr>
        <p:txBody>
          <a:bodyPr wrap="square">
            <a:spAutoFit/>
          </a:bodyPr>
          <a:lstStyle/>
          <a:p>
            <a:r>
              <a:rPr lang="ar-SA" sz="6000" dirty="0" smtClean="0">
                <a:solidFill>
                  <a:schemeClr val="accent1">
                    <a:lumMod val="60000"/>
                    <a:lumOff val="40000"/>
                  </a:schemeClr>
                </a:solidFill>
                <a:sym typeface="Wingdings 2"/>
              </a:rPr>
              <a:t></a:t>
            </a:r>
            <a:endParaRPr lang="ar-SA" sz="6000" dirty="0">
              <a:solidFill>
                <a:schemeClr val="accent1">
                  <a:lumMod val="60000"/>
                  <a:lumOff val="40000"/>
                </a:schemeClr>
              </a:solidFill>
            </a:endParaRPr>
          </a:p>
        </p:txBody>
      </p:sp>
      <p:sp>
        <p:nvSpPr>
          <p:cNvPr id="10" name="مربع نص 9"/>
          <p:cNvSpPr txBox="1"/>
          <p:nvPr/>
        </p:nvSpPr>
        <p:spPr>
          <a:xfrm>
            <a:off x="6535305" y="5373216"/>
            <a:ext cx="1944216" cy="830997"/>
          </a:xfrm>
          <a:prstGeom prst="rect">
            <a:avLst/>
          </a:prstGeom>
          <a:noFill/>
        </p:spPr>
        <p:txBody>
          <a:bodyPr wrap="square" rtlCol="1">
            <a:spAutoFit/>
          </a:bodyPr>
          <a:lstStyle/>
          <a:p>
            <a:r>
              <a:rPr lang="ar-SA" sz="2400" b="1" dirty="0" smtClean="0">
                <a:latin typeface="Traditional Arabic" pitchFamily="18" charset="-78"/>
                <a:cs typeface="Traditional Arabic" pitchFamily="18" charset="-78"/>
              </a:rPr>
              <a:t>البرنامج الآن جاهز للعمل </a:t>
            </a:r>
            <a:endParaRPr lang="ar-SA" sz="24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2904833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467274" y="260648"/>
            <a:ext cx="8186375" cy="4893647"/>
          </a:xfrm>
          <a:prstGeom prst="rect">
            <a:avLst/>
          </a:prstGeom>
          <a:noFill/>
        </p:spPr>
        <p:txBody>
          <a:bodyPr wrap="square" rtlCol="1">
            <a:spAutoFit/>
          </a:bodyPr>
          <a:lstStyle/>
          <a:p>
            <a:r>
              <a:rPr lang="ar-SA" sz="6000" dirty="0" smtClean="0">
                <a:solidFill>
                  <a:schemeClr val="accent1">
                    <a:lumMod val="75000"/>
                  </a:schemeClr>
                </a:solidFill>
                <a:latin typeface="Traditional Arabic" pitchFamily="18" charset="-78"/>
                <a:cs typeface="Traditional Arabic" pitchFamily="18" charset="-78"/>
              </a:rPr>
              <a:t>الخاتمة : </a:t>
            </a:r>
          </a:p>
          <a:p>
            <a:endParaRPr lang="ar-SA" sz="3600" dirty="0" smtClean="0">
              <a:latin typeface="Traditional Arabic" pitchFamily="18" charset="-78"/>
              <a:cs typeface="Traditional Arabic" pitchFamily="18" charset="-78"/>
            </a:endParaRPr>
          </a:p>
          <a:p>
            <a:r>
              <a:rPr lang="ar-SA" sz="3600" dirty="0" smtClean="0">
                <a:latin typeface="Traditional Arabic" pitchFamily="18" charset="-78"/>
                <a:cs typeface="Traditional Arabic" pitchFamily="18" charset="-78"/>
              </a:rPr>
              <a:t>وهنا قد نكون انتهينا من انشائنا للتطبيق </a:t>
            </a:r>
          </a:p>
          <a:p>
            <a:r>
              <a:rPr lang="ar-SA" sz="3600" dirty="0" smtClean="0">
                <a:latin typeface="Traditional Arabic" pitchFamily="18" charset="-78"/>
                <a:cs typeface="Traditional Arabic" pitchFamily="18" charset="-78"/>
              </a:rPr>
              <a:t> وأرجوا أن يحقق الهدف الذي وضع من أجله وأن تكون هذي المبادرة أول خطوات نشر الدمج في المجتمع </a:t>
            </a:r>
          </a:p>
          <a:p>
            <a:endParaRPr lang="ar-SA" sz="3600" dirty="0">
              <a:latin typeface="Traditional Arabic" pitchFamily="18" charset="-78"/>
              <a:cs typeface="Traditional Arabic" pitchFamily="18" charset="-78"/>
            </a:endParaRPr>
          </a:p>
          <a:p>
            <a:r>
              <a:rPr lang="ar-SA" sz="3600" dirty="0" smtClean="0">
                <a:latin typeface="Traditional Arabic" pitchFamily="18" charset="-78"/>
                <a:cs typeface="Traditional Arabic" pitchFamily="18" charset="-78"/>
              </a:rPr>
              <a:t>أتمنى أن أكون وفقت في شرح كيفية إنشاء التطبيقات </a:t>
            </a:r>
          </a:p>
          <a:p>
            <a:r>
              <a:rPr lang="ar-SA" sz="3600" dirty="0" smtClean="0">
                <a:latin typeface="Traditional Arabic" pitchFamily="18" charset="-78"/>
                <a:cs typeface="Traditional Arabic" pitchFamily="18" charset="-78"/>
              </a:rPr>
              <a:t>شاكره لكم </a:t>
            </a:r>
            <a:endParaRPr lang="ar-SA" sz="36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1078218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1187624" y="2420888"/>
            <a:ext cx="6624736" cy="2554545"/>
          </a:xfrm>
          <a:prstGeom prst="rect">
            <a:avLst/>
          </a:prstGeom>
          <a:noFill/>
        </p:spPr>
        <p:txBody>
          <a:bodyPr wrap="square" rtlCol="1">
            <a:spAutoFit/>
          </a:bodyPr>
          <a:lstStyle/>
          <a:p>
            <a:pPr algn="ctr"/>
            <a:r>
              <a:rPr lang="ar-SA" sz="8000" dirty="0" smtClean="0">
                <a:solidFill>
                  <a:schemeClr val="tx2"/>
                </a:solidFill>
                <a:latin typeface="Traditional Arabic" pitchFamily="18" charset="-78"/>
                <a:cs typeface="Traditional Arabic" pitchFamily="18" charset="-78"/>
              </a:rPr>
              <a:t>اسم التطبيق</a:t>
            </a:r>
          </a:p>
          <a:p>
            <a:pPr algn="ctr"/>
            <a:r>
              <a:rPr lang="ar-SA" sz="8000" dirty="0" smtClean="0">
                <a:solidFill>
                  <a:schemeClr val="tx2"/>
                </a:solidFill>
                <a:latin typeface="Traditional Arabic" pitchFamily="18" charset="-78"/>
                <a:cs typeface="Traditional Arabic" pitchFamily="18" charset="-78"/>
              </a:rPr>
              <a:t>( لغة الإشارة ) </a:t>
            </a:r>
            <a:endParaRPr lang="ar-SA" sz="8000" dirty="0">
              <a:solidFill>
                <a:schemeClr val="tx2"/>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110374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467274" y="260648"/>
            <a:ext cx="8186375" cy="6001643"/>
          </a:xfrm>
          <a:prstGeom prst="rect">
            <a:avLst/>
          </a:prstGeom>
          <a:noFill/>
        </p:spPr>
        <p:txBody>
          <a:bodyPr wrap="square" rtlCol="1">
            <a:spAutoFit/>
          </a:bodyPr>
          <a:lstStyle/>
          <a:p>
            <a:r>
              <a:rPr lang="ar-SA" sz="6000" dirty="0" smtClean="0">
                <a:solidFill>
                  <a:schemeClr val="accent1">
                    <a:lumMod val="75000"/>
                  </a:schemeClr>
                </a:solidFill>
                <a:latin typeface="Traditional Arabic" pitchFamily="18" charset="-78"/>
                <a:cs typeface="Traditional Arabic" pitchFamily="18" charset="-78"/>
              </a:rPr>
              <a:t>مقدمة : </a:t>
            </a:r>
          </a:p>
          <a:p>
            <a:endParaRPr lang="ar-SA" sz="3600" dirty="0" smtClean="0">
              <a:latin typeface="Traditional Arabic" pitchFamily="18" charset="-78"/>
              <a:cs typeface="Traditional Arabic" pitchFamily="18" charset="-78"/>
            </a:endParaRPr>
          </a:p>
          <a:p>
            <a:r>
              <a:rPr lang="ar-SA" sz="3600" dirty="0" smtClean="0">
                <a:latin typeface="Traditional Arabic" pitchFamily="18" charset="-78"/>
                <a:cs typeface="Traditional Arabic" pitchFamily="18" charset="-78"/>
              </a:rPr>
              <a:t>تعتبر اللغة المنطوقة هي الوسيلة الأساسية للاتصال بين الأشخاص الناطقين ، لكن ذلك لا يعني أنها اللغة الوحيدة فقد نصادف في حياتنا العلمية والعملية أفراد لا يستخدمونها وقد نعتقد أن سبل التواصل معهم مقطوعة إلا أننا نغفل أنه بالإمكان أن نتعلم لغتهم ، ولنعلم أننا حين نتعلمها سنكون طريقاً لتكيفهم مع المجتمع . </a:t>
            </a:r>
          </a:p>
          <a:p>
            <a:r>
              <a:rPr lang="ar-SA" sz="3600" dirty="0" smtClean="0">
                <a:latin typeface="Traditional Arabic" pitchFamily="18" charset="-78"/>
                <a:cs typeface="Traditional Arabic" pitchFamily="18" charset="-78"/>
              </a:rPr>
              <a:t>ونظراً لأننا قد نقضي معظم وقتنا على هواتفنا النقالة ولسرعة الوصول إلى التطبيقات جاءت فكرة هذا المشروع  </a:t>
            </a:r>
            <a:endParaRPr lang="ar-SA" sz="3600" dirty="0">
              <a:latin typeface="Traditional Arabic" pitchFamily="18" charset="-78"/>
              <a:cs typeface="Traditional Arabic" pitchFamily="18" charset="-78"/>
            </a:endParaRPr>
          </a:p>
          <a:p>
            <a:endParaRPr lang="ar-SA" sz="3600" dirty="0" smtClean="0">
              <a:latin typeface="Traditional Arabic" pitchFamily="18" charset="-78"/>
              <a:cs typeface="Traditional Arabic" pitchFamily="18" charset="-78"/>
            </a:endParaRPr>
          </a:p>
        </p:txBody>
      </p:sp>
    </p:spTree>
    <p:extLst>
      <p:ext uri="{BB962C8B-B14F-4D97-AF65-F5344CB8AC3E}">
        <p14:creationId xmlns:p14="http://schemas.microsoft.com/office/powerpoint/2010/main" val="487801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844824"/>
            <a:ext cx="171450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مستطيل مستدير الزوايا 4"/>
          <p:cNvSpPr/>
          <p:nvPr/>
        </p:nvSpPr>
        <p:spPr>
          <a:xfrm>
            <a:off x="971600" y="3559324"/>
            <a:ext cx="1944216" cy="5897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latin typeface="Traditional Arabic" pitchFamily="18" charset="-78"/>
                <a:cs typeface="Traditional Arabic" pitchFamily="18" charset="-78"/>
              </a:rPr>
              <a:t>لغة الإشارة </a:t>
            </a:r>
            <a:endParaRPr lang="ar-SA" sz="3200" b="1" dirty="0">
              <a:latin typeface="Traditional Arabic" pitchFamily="18" charset="-78"/>
              <a:cs typeface="Traditional Arabic" pitchFamily="18" charset="-78"/>
            </a:endParaRPr>
          </a:p>
        </p:txBody>
      </p:sp>
      <p:sp>
        <p:nvSpPr>
          <p:cNvPr id="7" name="مربع نص 6"/>
          <p:cNvSpPr txBox="1"/>
          <p:nvPr/>
        </p:nvSpPr>
        <p:spPr>
          <a:xfrm>
            <a:off x="3690009" y="1838265"/>
            <a:ext cx="4770153" cy="4031873"/>
          </a:xfrm>
          <a:prstGeom prst="rect">
            <a:avLst/>
          </a:prstGeom>
          <a:noFill/>
        </p:spPr>
        <p:txBody>
          <a:bodyPr wrap="square" rtlCol="1">
            <a:spAutoFit/>
          </a:bodyPr>
          <a:lstStyle/>
          <a:p>
            <a:r>
              <a:rPr lang="ar-SA" dirty="0" smtClean="0"/>
              <a:t> </a:t>
            </a:r>
            <a:r>
              <a:rPr lang="ar-SA" sz="3200" dirty="0" smtClean="0">
                <a:latin typeface="Traditional Arabic" pitchFamily="18" charset="-78"/>
                <a:cs typeface="Traditional Arabic" pitchFamily="18" charset="-78"/>
              </a:rPr>
              <a:t>النمو المتسارع في عالم التقنية ، ومواكبتنا الدائمة معه ، قد يكون فرصة تعليمية محببه للآخرين وحتى نكون قد جعلنا لتعلمنا هدفاً سامياً يكتب في سجل تقدمنا الذي قد يفتح للآخرين ابواباً عديدة .</a:t>
            </a:r>
          </a:p>
          <a:p>
            <a:r>
              <a:rPr lang="ar-SA" sz="3200" dirty="0" smtClean="0">
                <a:latin typeface="Traditional Arabic" pitchFamily="18" charset="-78"/>
                <a:cs typeface="Traditional Arabic" pitchFamily="18" charset="-78"/>
              </a:rPr>
              <a:t>انشئت هذا التطبيق لأقدم لكم اللغة الإشارية بطريقة سهلة يمكن للجميع تعلمها والرجوع إليها في أي وقت وفي أي مكان .  </a:t>
            </a:r>
            <a:endParaRPr lang="ar-SA" sz="32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981284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01752" y="1527048"/>
            <a:ext cx="8503920" cy="2261992"/>
          </a:xfrm>
        </p:spPr>
        <p:txBody>
          <a:bodyPr>
            <a:noAutofit/>
          </a:bodyPr>
          <a:lstStyle/>
          <a:p>
            <a:pPr marL="0" indent="0">
              <a:buNone/>
            </a:pPr>
            <a:r>
              <a:rPr lang="ar-SA" sz="5400" dirty="0" smtClean="0">
                <a:solidFill>
                  <a:schemeClr val="accent1">
                    <a:lumMod val="75000"/>
                  </a:schemeClr>
                </a:solidFill>
                <a:latin typeface="Traditional Arabic" pitchFamily="18" charset="-78"/>
                <a:cs typeface="Traditional Arabic" pitchFamily="18" charset="-78"/>
              </a:rPr>
              <a:t>الفئة المستهدفة : </a:t>
            </a:r>
          </a:p>
          <a:p>
            <a:pPr marL="0" indent="0">
              <a:buNone/>
            </a:pPr>
            <a:endParaRPr lang="ar-SA" sz="3600" dirty="0">
              <a:latin typeface="Traditional Arabic" pitchFamily="18" charset="-78"/>
              <a:cs typeface="Traditional Arabic" pitchFamily="18" charset="-78"/>
            </a:endParaRPr>
          </a:p>
          <a:p>
            <a:pPr marL="0" indent="0">
              <a:buNone/>
            </a:pPr>
            <a:r>
              <a:rPr lang="ar-SA" sz="3600" dirty="0" smtClean="0">
                <a:latin typeface="Traditional Arabic" pitchFamily="18" charset="-78"/>
                <a:cs typeface="Traditional Arabic" pitchFamily="18" charset="-78"/>
              </a:rPr>
              <a:t>كل شخص ينتمي إلى هذا المجتمع ، يرى أنه من حق الأصم عليه أن يتعلم لغته الإشارية وأن لديه الحق أن يكون جزءً من هذا المجتمع ويندمج معه </a:t>
            </a:r>
            <a:endParaRPr lang="ar-SA" sz="36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2710893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sz="quarter" idx="1"/>
          </p:nvPr>
        </p:nvSpPr>
        <p:spPr>
          <a:xfrm>
            <a:off x="395536" y="44624"/>
            <a:ext cx="8503920" cy="6264696"/>
          </a:xfrm>
        </p:spPr>
        <p:txBody>
          <a:bodyPr>
            <a:noAutofit/>
          </a:bodyPr>
          <a:lstStyle/>
          <a:p>
            <a:pPr marL="0" indent="0">
              <a:buNone/>
            </a:pPr>
            <a:r>
              <a:rPr lang="ar-SA" sz="5400" dirty="0" smtClean="0">
                <a:solidFill>
                  <a:schemeClr val="accent1">
                    <a:lumMod val="75000"/>
                  </a:schemeClr>
                </a:solidFill>
                <a:latin typeface="Traditional Arabic" pitchFamily="18" charset="-78"/>
                <a:cs typeface="Traditional Arabic" pitchFamily="18" charset="-78"/>
              </a:rPr>
              <a:t>محتويات المشروع : </a:t>
            </a:r>
          </a:p>
          <a:p>
            <a:pPr marL="0" indent="0">
              <a:buNone/>
            </a:pPr>
            <a:endParaRPr lang="ar-SA" sz="3600" dirty="0">
              <a:latin typeface="Traditional Arabic" pitchFamily="18" charset="-78"/>
              <a:cs typeface="Traditional Arabic" pitchFamily="18" charset="-78"/>
            </a:endParaRPr>
          </a:p>
          <a:p>
            <a:pPr lvl="1"/>
            <a:r>
              <a:rPr lang="ar-SA" sz="2300" dirty="0" smtClean="0">
                <a:latin typeface="Traditional Arabic" pitchFamily="18" charset="-78"/>
                <a:cs typeface="Traditional Arabic" pitchFamily="18" charset="-78"/>
              </a:rPr>
              <a:t>مفهوم لغة الإشارة </a:t>
            </a:r>
          </a:p>
          <a:p>
            <a:pPr lvl="1"/>
            <a:r>
              <a:rPr lang="ar-SA" sz="2300" dirty="0" smtClean="0">
                <a:latin typeface="Traditional Arabic" pitchFamily="18" charset="-78"/>
                <a:cs typeface="Traditional Arabic" pitchFamily="18" charset="-78"/>
              </a:rPr>
              <a:t>كيفية استخدام لغة الإشارة </a:t>
            </a:r>
          </a:p>
          <a:p>
            <a:pPr lvl="1"/>
            <a:r>
              <a:rPr lang="ar-SA" sz="2300" dirty="0" smtClean="0">
                <a:latin typeface="Traditional Arabic" pitchFamily="18" charset="-78"/>
                <a:cs typeface="Traditional Arabic" pitchFamily="18" charset="-78"/>
              </a:rPr>
              <a:t>نقاط يجب مراعاتها عند استخدام لغة الإشارة </a:t>
            </a:r>
          </a:p>
          <a:p>
            <a:pPr lvl="1"/>
            <a:r>
              <a:rPr lang="ar-SA" sz="2300" dirty="0" smtClean="0">
                <a:latin typeface="Traditional Arabic" pitchFamily="18" charset="-78"/>
                <a:cs typeface="Traditional Arabic" pitchFamily="18" charset="-78"/>
              </a:rPr>
              <a:t>فيديو تعريفي مبسط للغة الإشارة </a:t>
            </a:r>
          </a:p>
          <a:p>
            <a:pPr lvl="1"/>
            <a:r>
              <a:rPr lang="ar-SA" sz="2300" dirty="0" smtClean="0">
                <a:latin typeface="Traditional Arabic" pitchFamily="18" charset="-78"/>
                <a:cs typeface="Traditional Arabic" pitchFamily="18" charset="-78"/>
              </a:rPr>
              <a:t>اللغة الهجائية </a:t>
            </a:r>
          </a:p>
          <a:p>
            <a:pPr lvl="1"/>
            <a:r>
              <a:rPr lang="ar-SA" sz="2300" dirty="0" smtClean="0">
                <a:latin typeface="Traditional Arabic" pitchFamily="18" charset="-78"/>
                <a:cs typeface="Traditional Arabic" pitchFamily="18" charset="-78"/>
              </a:rPr>
              <a:t>اللغة الوصفية</a:t>
            </a:r>
          </a:p>
          <a:p>
            <a:pPr marL="274320" lvl="1" indent="0">
              <a:buNone/>
            </a:pPr>
            <a:r>
              <a:rPr lang="ar-SA" sz="2300" dirty="0" smtClean="0">
                <a:latin typeface="Traditional Arabic" pitchFamily="18" charset="-78"/>
                <a:cs typeface="Traditional Arabic" pitchFamily="18" charset="-78"/>
              </a:rPr>
              <a:t>الأسرة – الألوان – الأعداد – الدين _ أشهر السنة – الغذاء – الاتجاهات – مناطق المملكة – محلات تجارية – المدرسة – وظائف ومهن – أفعال حسية – البيت – قواعد اللغة – اتجاهات ومواضع – الحيوانات – الحالة الاجتماعية – الأفعال – أحوال الطقس – الصلوات الخمس – البيئة – فصول السنة – أيام الأسبوع – وزارات المملكة – أدوات الكهرباء – صفات وحالات – المناصب العليا </a:t>
            </a:r>
          </a:p>
          <a:p>
            <a:pPr lvl="1"/>
            <a:r>
              <a:rPr lang="ar-SA" sz="2300" dirty="0" smtClean="0">
                <a:latin typeface="Traditional Arabic" pitchFamily="18" charset="-78"/>
                <a:cs typeface="Traditional Arabic" pitchFamily="18" charset="-78"/>
              </a:rPr>
              <a:t>أفلام قصيرة لمشاهدة طرق التواصل مع الأصم </a:t>
            </a:r>
          </a:p>
          <a:p>
            <a:pPr lvl="1"/>
            <a:r>
              <a:rPr lang="ar-SA" sz="2300" dirty="0" smtClean="0">
                <a:latin typeface="Traditional Arabic" pitchFamily="18" charset="-78"/>
                <a:cs typeface="Traditional Arabic" pitchFamily="18" charset="-78"/>
              </a:rPr>
              <a:t>إضافة لحساب مدربين معتمدين لتعلم لغة الإشارة ( محمد الفهيد – عبدالله </a:t>
            </a:r>
            <a:r>
              <a:rPr lang="ar-SA" sz="2300" dirty="0" err="1" smtClean="0">
                <a:latin typeface="Traditional Arabic" pitchFamily="18" charset="-78"/>
                <a:cs typeface="Traditional Arabic" pitchFamily="18" charset="-78"/>
              </a:rPr>
              <a:t>العقلا</a:t>
            </a:r>
            <a:r>
              <a:rPr lang="ar-SA" sz="2300" dirty="0" smtClean="0">
                <a:latin typeface="Traditional Arabic" pitchFamily="18" charset="-78"/>
                <a:cs typeface="Traditional Arabic" pitchFamily="18" charset="-78"/>
              </a:rPr>
              <a:t> ) </a:t>
            </a:r>
            <a:endParaRPr lang="ar-SA" sz="1900" dirty="0" smtClean="0">
              <a:latin typeface="Traditional Arabic" pitchFamily="18" charset="-78"/>
              <a:cs typeface="Traditional Arabic" pitchFamily="18" charset="-78"/>
            </a:endParaRPr>
          </a:p>
          <a:p>
            <a:pPr marL="0" indent="0">
              <a:buNone/>
            </a:pPr>
            <a:endParaRPr lang="ar-SA" sz="28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1933420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a:spLocks noGrp="1"/>
          </p:cNvSpPr>
          <p:nvPr>
            <p:ph sz="quarter" idx="1"/>
          </p:nvPr>
        </p:nvSpPr>
        <p:spPr>
          <a:xfrm>
            <a:off x="301752" y="1527048"/>
            <a:ext cx="8503920" cy="3126088"/>
          </a:xfrm>
        </p:spPr>
        <p:txBody>
          <a:bodyPr>
            <a:noAutofit/>
          </a:bodyPr>
          <a:lstStyle/>
          <a:p>
            <a:pPr marL="0" indent="0">
              <a:buNone/>
            </a:pPr>
            <a:r>
              <a:rPr lang="ar-SA" sz="5400" dirty="0" smtClean="0">
                <a:solidFill>
                  <a:schemeClr val="accent1">
                    <a:lumMod val="75000"/>
                  </a:schemeClr>
                </a:solidFill>
                <a:latin typeface="Traditional Arabic" pitchFamily="18" charset="-78"/>
                <a:cs typeface="Traditional Arabic" pitchFamily="18" charset="-78"/>
              </a:rPr>
              <a:t>تم عمل هذا المشروع بالرجوع إلى : </a:t>
            </a:r>
          </a:p>
          <a:p>
            <a:pPr marL="0" indent="0">
              <a:buNone/>
            </a:pPr>
            <a:endParaRPr lang="ar-SA" sz="3600" dirty="0">
              <a:latin typeface="Traditional Arabic" pitchFamily="18" charset="-78"/>
              <a:cs typeface="Traditional Arabic" pitchFamily="18" charset="-78"/>
            </a:endParaRPr>
          </a:p>
          <a:p>
            <a:pPr marL="742950" indent="-742950">
              <a:buFont typeface="+mj-lt"/>
              <a:buAutoNum type="arabicPeriod"/>
            </a:pPr>
            <a:r>
              <a:rPr lang="ar-SA" sz="3600" dirty="0" smtClean="0">
                <a:latin typeface="Traditional Arabic" pitchFamily="18" charset="-78"/>
                <a:cs typeface="Traditional Arabic" pitchFamily="18" charset="-78"/>
              </a:rPr>
              <a:t>القاموس الإشاري العربي للصم </a:t>
            </a:r>
          </a:p>
          <a:p>
            <a:pPr marL="742950" indent="-742950">
              <a:buFont typeface="+mj-lt"/>
              <a:buAutoNum type="arabicPeriod"/>
            </a:pPr>
            <a:r>
              <a:rPr lang="ar-SA" sz="3600" dirty="0" smtClean="0">
                <a:latin typeface="Traditional Arabic" pitchFamily="18" charset="-78"/>
                <a:cs typeface="Traditional Arabic" pitchFamily="18" charset="-78"/>
              </a:rPr>
              <a:t>قناة تواصل على اليوتيوب </a:t>
            </a:r>
          </a:p>
          <a:p>
            <a:pPr marL="0" indent="0">
              <a:buNone/>
            </a:pPr>
            <a:endParaRPr lang="ar-SA" sz="36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2156714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sz="quarter" idx="1"/>
          </p:nvPr>
        </p:nvSpPr>
        <p:spPr>
          <a:xfrm>
            <a:off x="179512" y="4221088"/>
            <a:ext cx="8791952" cy="1469904"/>
          </a:xfrm>
        </p:spPr>
        <p:txBody>
          <a:bodyPr>
            <a:noAutofit/>
          </a:bodyPr>
          <a:lstStyle/>
          <a:p>
            <a:pPr marL="0" indent="0" algn="ctr">
              <a:buNone/>
            </a:pPr>
            <a:r>
              <a:rPr lang="ar-SA" sz="7200" dirty="0" smtClean="0">
                <a:solidFill>
                  <a:schemeClr val="accent1">
                    <a:lumMod val="75000"/>
                  </a:schemeClr>
                </a:solidFill>
                <a:latin typeface="Traditional Arabic" pitchFamily="18" charset="-78"/>
                <a:cs typeface="Traditional Arabic" pitchFamily="18" charset="-78"/>
              </a:rPr>
              <a:t>خطوات بناء المشروع التطبيقي</a:t>
            </a:r>
          </a:p>
          <a:p>
            <a:pPr marL="0" indent="0" algn="ctr">
              <a:buNone/>
            </a:pPr>
            <a:endParaRPr lang="ar-SA" sz="7200" dirty="0">
              <a:latin typeface="Traditional Arabic" pitchFamily="18" charset="-78"/>
              <a:cs typeface="Traditional Arabic" pitchFamily="18"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1916832"/>
            <a:ext cx="3057128" cy="22928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61359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047" y="2636912"/>
            <a:ext cx="6839905" cy="3486637"/>
          </a:xfrm>
          <a:prstGeom prst="rect">
            <a:avLst/>
          </a:prstGeom>
        </p:spPr>
      </p:pic>
      <p:sp>
        <p:nvSpPr>
          <p:cNvPr id="5" name="مستطيل 4"/>
          <p:cNvSpPr/>
          <p:nvPr/>
        </p:nvSpPr>
        <p:spPr>
          <a:xfrm>
            <a:off x="1907704" y="1628800"/>
            <a:ext cx="6864380" cy="646331"/>
          </a:xfrm>
          <a:prstGeom prst="rect">
            <a:avLst/>
          </a:prstGeom>
        </p:spPr>
        <p:txBody>
          <a:bodyPr wrap="none">
            <a:spAutoFit/>
          </a:bodyPr>
          <a:lstStyle/>
          <a:p>
            <a:pPr marL="742950" lvl="0" indent="-742950">
              <a:spcBef>
                <a:spcPct val="20000"/>
              </a:spcBef>
              <a:buClr>
                <a:srgbClr val="D16349"/>
              </a:buClr>
              <a:buSzPct val="85000"/>
              <a:buFont typeface="+mj-lt"/>
              <a:buAutoNum type="arabicPeriod"/>
            </a:pPr>
            <a:r>
              <a:rPr lang="ar-SA" sz="3600" dirty="0" smtClean="0">
                <a:solidFill>
                  <a:prstClr val="black"/>
                </a:solidFill>
                <a:latin typeface="Traditional Arabic" pitchFamily="18" charset="-78"/>
                <a:cs typeface="Traditional Arabic" pitchFamily="18" charset="-78"/>
              </a:rPr>
              <a:t>الدخول إلى متصفح </a:t>
            </a:r>
            <a:r>
              <a:rPr lang="en-US" sz="3600" dirty="0" smtClean="0">
                <a:solidFill>
                  <a:prstClr val="black"/>
                </a:solidFill>
                <a:latin typeface="Traditional Arabic" pitchFamily="18" charset="-78"/>
                <a:cs typeface="Traditional Arabic" pitchFamily="18" charset="-78"/>
              </a:rPr>
              <a:t>Google</a:t>
            </a:r>
            <a:r>
              <a:rPr lang="ar-SA" sz="3600" dirty="0" smtClean="0">
                <a:solidFill>
                  <a:prstClr val="black"/>
                </a:solidFill>
                <a:latin typeface="Traditional Arabic" pitchFamily="18" charset="-78"/>
                <a:cs typeface="Traditional Arabic" pitchFamily="18" charset="-78"/>
              </a:rPr>
              <a:t> وكتابة أسم الموقع </a:t>
            </a:r>
            <a:endParaRPr lang="ar-SA" sz="3600" dirty="0">
              <a:solidFill>
                <a:prstClr val="black"/>
              </a:solidFill>
              <a:latin typeface="Traditional Arabic" pitchFamily="18" charset="-78"/>
              <a:cs typeface="Traditional Arabic" pitchFamily="18" charset="-78"/>
            </a:endParaRPr>
          </a:p>
        </p:txBody>
      </p:sp>
      <p:sp>
        <p:nvSpPr>
          <p:cNvPr id="6" name="مستطيل 5"/>
          <p:cNvSpPr/>
          <p:nvPr/>
        </p:nvSpPr>
        <p:spPr>
          <a:xfrm>
            <a:off x="2051720" y="5229200"/>
            <a:ext cx="601903" cy="1015663"/>
          </a:xfrm>
          <a:prstGeom prst="rect">
            <a:avLst/>
          </a:prstGeom>
          <a:effectLst>
            <a:outerShdw blurRad="50800" dist="38100" dir="2700000" algn="tl" rotWithShape="0">
              <a:prstClr val="black">
                <a:alpha val="40000"/>
              </a:prstClr>
            </a:outerShdw>
          </a:effectLst>
        </p:spPr>
        <p:txBody>
          <a:bodyPr wrap="square">
            <a:spAutoFit/>
          </a:bodyPr>
          <a:lstStyle/>
          <a:p>
            <a:r>
              <a:rPr lang="ar-SA" sz="6000" dirty="0" smtClean="0">
                <a:solidFill>
                  <a:schemeClr val="accent1">
                    <a:lumMod val="60000"/>
                    <a:lumOff val="40000"/>
                  </a:schemeClr>
                </a:solidFill>
                <a:sym typeface="Wingdings 2"/>
              </a:rPr>
              <a:t></a:t>
            </a:r>
            <a:endParaRPr lang="ar-SA" sz="6000" dirty="0">
              <a:solidFill>
                <a:schemeClr val="accent1">
                  <a:lumMod val="60000"/>
                  <a:lumOff val="40000"/>
                </a:schemeClr>
              </a:solidFill>
            </a:endParaRPr>
          </a:p>
        </p:txBody>
      </p:sp>
    </p:spTree>
    <p:extLst>
      <p:ext uri="{BB962C8B-B14F-4D97-AF65-F5344CB8AC3E}">
        <p14:creationId xmlns:p14="http://schemas.microsoft.com/office/powerpoint/2010/main" val="5891748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مدني">
  <a:themeElements>
    <a:clrScheme name="مدني">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مدني">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دني">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140</TotalTime>
  <Words>520</Words>
  <Application>Microsoft Office PowerPoint</Application>
  <PresentationFormat>عرض على الشاشة (3:4)‏</PresentationFormat>
  <Paragraphs>69</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مدني</vt:lpstr>
      <vt:lpstr>مشروع تطبيقي تعليمي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مشروع تطبيقي</dc:title>
  <dc:creator>saDA26</dc:creator>
  <cp:lastModifiedBy>saDA26</cp:lastModifiedBy>
  <cp:revision>12</cp:revision>
  <dcterms:created xsi:type="dcterms:W3CDTF">2016-04-24T20:38:44Z</dcterms:created>
  <dcterms:modified xsi:type="dcterms:W3CDTF">2016-04-24T22:59:18Z</dcterms:modified>
</cp:coreProperties>
</file>