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6"/>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70"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8"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dLblPos val="inEnd"/>
            <c:showLegendKey val="0"/>
            <c:showVal val="1"/>
            <c:showCatName val="0"/>
            <c:showSerName val="0"/>
            <c:showPercent val="0"/>
            <c:showBubbleSize val="0"/>
            <c:showLeaderLines val="1"/>
          </c:dLbls>
          <c:cat>
            <c:strRef>
              <c:f>Sheet1!$A$2:$A$5</c:f>
              <c:strCache>
                <c:ptCount val="4"/>
                <c:pt idx="0">
                  <c:v>تحتفظ بها</c:v>
                </c:pt>
                <c:pt idx="1">
                  <c:v>تطبقها</c:v>
                </c:pt>
                <c:pt idx="2">
                  <c:v>تخطط لاعتمادها</c:v>
                </c:pt>
                <c:pt idx="3">
                  <c:v>تكتشفها</c:v>
                </c:pt>
              </c:strCache>
            </c:strRef>
          </c:cat>
          <c:val>
            <c:numRef>
              <c:f>Sheet1!$B$2:$B$5</c:f>
              <c:numCache>
                <c:formatCode>0%</c:formatCode>
                <c:ptCount val="4"/>
                <c:pt idx="0">
                  <c:v>6.0000000000000019E-2</c:v>
                </c:pt>
                <c:pt idx="1">
                  <c:v>0.28000000000000008</c:v>
                </c:pt>
                <c:pt idx="2">
                  <c:v>0.29000000000000009</c:v>
                </c:pt>
                <c:pt idx="3">
                  <c:v>0.32000000000000012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ar-SA"/>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C0848-79BC-4CAA-B1E7-ED60066383D4}"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pPr rtl="1"/>
          <a:endParaRPr lang="ar-SA"/>
        </a:p>
      </dgm:t>
    </dgm:pt>
    <dgm:pt modelId="{C8EE57D7-7AB5-47CA-91DF-8B5C080FFC7C}">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dirty="0" smtClean="0"/>
            <a:t>البرمجة </a:t>
          </a:r>
          <a:endParaRPr lang="ar-SA" dirty="0"/>
        </a:p>
      </dgm:t>
    </dgm:pt>
    <dgm:pt modelId="{3D0DFA42-EAB7-47B1-B1AD-08A6ED1AA0E8}" type="parTrans" cxnId="{57408130-0D7C-4E39-9C10-691FD78B48CF}">
      <dgm:prSet/>
      <dgm:spPr/>
      <dgm:t>
        <a:bodyPr/>
        <a:lstStyle/>
        <a:p>
          <a:pPr rtl="1"/>
          <a:endParaRPr lang="ar-SA"/>
        </a:p>
      </dgm:t>
    </dgm:pt>
    <dgm:pt modelId="{1122F4D0-8BE3-4F6C-BAA6-11185234B65F}" type="sibTrans" cxnId="{57408130-0D7C-4E39-9C10-691FD78B48C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a:p>
      </dgm:t>
    </dgm:pt>
    <dgm:pt modelId="{199FC792-EF8E-4328-A5A9-62F92EFBBD2F}">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dirty="0" smtClean="0"/>
            <a:t>المرونة </a:t>
          </a:r>
          <a:endParaRPr lang="ar-SA" dirty="0"/>
        </a:p>
      </dgm:t>
    </dgm:pt>
    <dgm:pt modelId="{E963E2D4-BC81-47A9-B385-66019708BD1D}" type="parTrans" cxnId="{29087B64-A1BC-47C3-B968-DF2376AF356F}">
      <dgm:prSet/>
      <dgm:spPr/>
      <dgm:t>
        <a:bodyPr/>
        <a:lstStyle/>
        <a:p>
          <a:pPr rtl="1"/>
          <a:endParaRPr lang="ar-SA"/>
        </a:p>
      </dgm:t>
    </dgm:pt>
    <dgm:pt modelId="{08EE56BA-1F5F-4C8A-AD65-F4B7D2CB2427}" type="sibTrans" cxnId="{29087B64-A1BC-47C3-B968-DF2376AF356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a:p>
      </dgm:t>
    </dgm:pt>
    <dgm:pt modelId="{E33FF52C-A49C-4E1D-97AC-6B1B833C6CD3}">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dirty="0" smtClean="0"/>
            <a:t>سهولة التنفيذ</a:t>
          </a:r>
          <a:endParaRPr lang="ar-SA" dirty="0"/>
        </a:p>
      </dgm:t>
    </dgm:pt>
    <dgm:pt modelId="{01311287-BA3F-4329-B727-034EA5BB2FD3}" type="parTrans" cxnId="{D0BAB7EA-69D3-4747-9DB7-42EB726134BA}">
      <dgm:prSet/>
      <dgm:spPr/>
      <dgm:t>
        <a:bodyPr/>
        <a:lstStyle/>
        <a:p>
          <a:pPr rtl="1"/>
          <a:endParaRPr lang="ar-SA"/>
        </a:p>
      </dgm:t>
    </dgm:pt>
    <dgm:pt modelId="{413FDBF6-DBFE-470D-A5DF-DAFBAAE7B605}" type="sibTrans" cxnId="{D0BAB7EA-69D3-4747-9DB7-42EB726134BA}">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a:p>
      </dgm:t>
    </dgm:pt>
    <dgm:pt modelId="{3C806C2B-3B39-4288-9157-9BDEC05749F9}">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dirty="0" smtClean="0"/>
            <a:t>الذكاء </a:t>
          </a:r>
          <a:endParaRPr lang="ar-SA" dirty="0"/>
        </a:p>
      </dgm:t>
    </dgm:pt>
    <dgm:pt modelId="{4972FC7A-A33C-4A99-818A-C87520A7773E}" type="parTrans" cxnId="{64FC509E-ABD9-4FB6-AAC4-FAAA25B32F5B}">
      <dgm:prSet/>
      <dgm:spPr/>
      <dgm:t>
        <a:bodyPr/>
        <a:lstStyle/>
        <a:p>
          <a:pPr rtl="1"/>
          <a:endParaRPr lang="ar-SA"/>
        </a:p>
      </dgm:t>
    </dgm:pt>
    <dgm:pt modelId="{B0471897-BDFA-488B-A2FA-019E4BE832D1}" type="sibTrans" cxnId="{64FC509E-ABD9-4FB6-AAC4-FAAA25B32F5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a:p>
      </dgm:t>
    </dgm:pt>
    <dgm:pt modelId="{29825579-9731-46EC-86F2-17B21ED284A8}">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dirty="0" smtClean="0"/>
            <a:t>الوصول</a:t>
          </a:r>
          <a:endParaRPr lang="ar-SA" dirty="0"/>
        </a:p>
      </dgm:t>
    </dgm:pt>
    <dgm:pt modelId="{A2B056D9-EC20-42E7-97FC-73FBFD3D7FC6}" type="parTrans" cxnId="{E980D06D-6546-4B45-852A-E124E28D64ED}">
      <dgm:prSet/>
      <dgm:spPr/>
      <dgm:t>
        <a:bodyPr/>
        <a:lstStyle/>
        <a:p>
          <a:pPr rtl="1"/>
          <a:endParaRPr lang="ar-SA"/>
        </a:p>
      </dgm:t>
    </dgm:pt>
    <dgm:pt modelId="{D9F83A1E-70BA-4B97-9EDB-280B680B548E}" type="sibTrans" cxnId="{E980D06D-6546-4B45-852A-E124E28D64ED}">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a:p>
      </dgm:t>
    </dgm:pt>
    <dgm:pt modelId="{BC3B6C4C-1427-450A-89D0-EF6A6E6B6910}">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dirty="0" smtClean="0"/>
            <a:t>طاقة الحوسبة</a:t>
          </a:r>
          <a:endParaRPr lang="ar-SA" dirty="0"/>
        </a:p>
      </dgm:t>
    </dgm:pt>
    <dgm:pt modelId="{5314CFB8-7B5F-4413-A9B4-2B6DC423EEB6}" type="parTrans" cxnId="{388F9273-C4AF-4FA0-9D61-7EE881A07A08}">
      <dgm:prSet/>
      <dgm:spPr/>
      <dgm:t>
        <a:bodyPr/>
        <a:lstStyle/>
        <a:p>
          <a:pPr rtl="1"/>
          <a:endParaRPr lang="ar-SA"/>
        </a:p>
      </dgm:t>
    </dgm:pt>
    <dgm:pt modelId="{FAA2266B-F851-40E0-ACB7-24684114BF40}" type="sibTrans" cxnId="{388F9273-C4AF-4FA0-9D61-7EE881A07A08}">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a:p>
      </dgm:t>
    </dgm:pt>
    <dgm:pt modelId="{E3AB7CEF-7D67-4813-9CE9-7FBB1FBFDDE4}">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dirty="0" smtClean="0"/>
            <a:t>مركزية المستخدم</a:t>
          </a:r>
          <a:endParaRPr lang="ar-SA" dirty="0"/>
        </a:p>
      </dgm:t>
    </dgm:pt>
    <dgm:pt modelId="{555AA023-27DB-402D-BDCD-4F1963B3111D}" type="parTrans" cxnId="{39B90B29-0066-4235-A3F7-2A3C3C62B7A0}">
      <dgm:prSet/>
      <dgm:spPr/>
      <dgm:t>
        <a:bodyPr/>
        <a:lstStyle/>
        <a:p>
          <a:pPr rtl="1"/>
          <a:endParaRPr lang="ar-SA"/>
        </a:p>
      </dgm:t>
    </dgm:pt>
    <dgm:pt modelId="{B3415BED-5FA1-490C-93DC-35E4787A938C}" type="sibTrans" cxnId="{39B90B29-0066-4235-A3F7-2A3C3C62B7A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a:p>
      </dgm:t>
    </dgm:pt>
    <dgm:pt modelId="{0321FE03-01A8-4324-924E-371B44DCAA92}">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dirty="0" smtClean="0"/>
            <a:t>مركزية البنية التحتية</a:t>
          </a:r>
          <a:endParaRPr lang="ar-SA" dirty="0"/>
        </a:p>
      </dgm:t>
    </dgm:pt>
    <dgm:pt modelId="{7A0E4DD3-C608-4F8A-B956-0E25D97BE3B8}" type="parTrans" cxnId="{F0D22DCA-F395-485E-BCDC-EB9000E92431}">
      <dgm:prSet/>
      <dgm:spPr/>
      <dgm:t>
        <a:bodyPr/>
        <a:lstStyle/>
        <a:p>
          <a:pPr rtl="1"/>
          <a:endParaRPr lang="ar-SA"/>
        </a:p>
      </dgm:t>
    </dgm:pt>
    <dgm:pt modelId="{A8A85830-3795-4E56-BFE0-2309DFF21F8E}" type="sibTrans" cxnId="{F0D22DCA-F395-485E-BCDC-EB9000E92431}">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a:p>
      </dgm:t>
    </dgm:pt>
    <dgm:pt modelId="{56040861-0E79-467C-8B2C-F4E6B50FDDA3}">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dirty="0" smtClean="0"/>
            <a:t>مركزية التطبيقات والمستندات </a:t>
          </a:r>
          <a:endParaRPr lang="ar-SA" dirty="0"/>
        </a:p>
      </dgm:t>
    </dgm:pt>
    <dgm:pt modelId="{67FC576A-878A-452E-B00B-1271FDC7BB98}" type="parTrans" cxnId="{5C34EE21-F1BC-4514-8728-CDBCA0D89D75}">
      <dgm:prSet/>
      <dgm:spPr/>
      <dgm:t>
        <a:bodyPr/>
        <a:lstStyle/>
        <a:p>
          <a:pPr rtl="1"/>
          <a:endParaRPr lang="ar-SA"/>
        </a:p>
      </dgm:t>
    </dgm:pt>
    <dgm:pt modelId="{4666B6C1-132E-4DC2-847B-A24DF0054497}" type="sibTrans" cxnId="{5C34EE21-F1BC-4514-8728-CDBCA0D89D75}">
      <dgm:prSet/>
      <dgm:spPr/>
      <dgm:t>
        <a:bodyPr/>
        <a:lstStyle/>
        <a:p>
          <a:pPr rtl="1"/>
          <a:endParaRPr lang="ar-SA"/>
        </a:p>
      </dgm:t>
    </dgm:pt>
    <dgm:pt modelId="{31F2630F-B5AE-4A82-8DD2-B4D3375CF249}" type="pres">
      <dgm:prSet presAssocID="{CB7C0848-79BC-4CAA-B1E7-ED60066383D4}" presName="diagram" presStyleCnt="0">
        <dgm:presLayoutVars>
          <dgm:dir/>
          <dgm:resizeHandles/>
        </dgm:presLayoutVars>
      </dgm:prSet>
      <dgm:spPr/>
      <dgm:t>
        <a:bodyPr/>
        <a:lstStyle/>
        <a:p>
          <a:pPr rtl="1"/>
          <a:endParaRPr lang="ar-SA"/>
        </a:p>
      </dgm:t>
    </dgm:pt>
    <dgm:pt modelId="{C02C9B5C-9712-4DD7-A5CE-E3F98567E160}" type="pres">
      <dgm:prSet presAssocID="{C8EE57D7-7AB5-47CA-91DF-8B5C080FFC7C}" presName="firstNode" presStyleLbl="node1" presStyleIdx="0" presStyleCnt="9" custScaleX="73104">
        <dgm:presLayoutVars>
          <dgm:bulletEnabled val="1"/>
        </dgm:presLayoutVars>
      </dgm:prSet>
      <dgm:spPr/>
      <dgm:t>
        <a:bodyPr/>
        <a:lstStyle/>
        <a:p>
          <a:pPr rtl="1"/>
          <a:endParaRPr lang="ar-SA"/>
        </a:p>
      </dgm:t>
    </dgm:pt>
    <dgm:pt modelId="{0E67ECF9-B2D5-486F-927E-D3471C17FD50}" type="pres">
      <dgm:prSet presAssocID="{1122F4D0-8BE3-4F6C-BAA6-11185234B65F}" presName="sibTrans" presStyleLbl="sibTrans2D1" presStyleIdx="0" presStyleCnt="8"/>
      <dgm:spPr/>
      <dgm:t>
        <a:bodyPr/>
        <a:lstStyle/>
        <a:p>
          <a:pPr rtl="1"/>
          <a:endParaRPr lang="ar-SA"/>
        </a:p>
      </dgm:t>
    </dgm:pt>
    <dgm:pt modelId="{282D7BE4-FC4E-4F8B-A10E-58EFF6CB0587}" type="pres">
      <dgm:prSet presAssocID="{199FC792-EF8E-4328-A5A9-62F92EFBBD2F}" presName="middleNode" presStyleCnt="0"/>
      <dgm:spPr/>
    </dgm:pt>
    <dgm:pt modelId="{EBA6BB3B-71BE-432C-8EA6-8838EC3EE9D9}" type="pres">
      <dgm:prSet presAssocID="{199FC792-EF8E-4328-A5A9-62F92EFBBD2F}" presName="padding" presStyleLbl="node1" presStyleIdx="0" presStyleCnt="9"/>
      <dgm:spPr/>
    </dgm:pt>
    <dgm:pt modelId="{106E118A-9417-4B4F-B454-20A4DEC13985}" type="pres">
      <dgm:prSet presAssocID="{199FC792-EF8E-4328-A5A9-62F92EFBBD2F}" presName="shape" presStyleLbl="node1" presStyleIdx="1" presStyleCnt="9">
        <dgm:presLayoutVars>
          <dgm:bulletEnabled val="1"/>
        </dgm:presLayoutVars>
      </dgm:prSet>
      <dgm:spPr/>
      <dgm:t>
        <a:bodyPr/>
        <a:lstStyle/>
        <a:p>
          <a:pPr rtl="1"/>
          <a:endParaRPr lang="ar-SA"/>
        </a:p>
      </dgm:t>
    </dgm:pt>
    <dgm:pt modelId="{6F5A56AC-ACC1-4EFF-9038-36A054233F40}" type="pres">
      <dgm:prSet presAssocID="{08EE56BA-1F5F-4C8A-AD65-F4B7D2CB2427}" presName="sibTrans" presStyleLbl="sibTrans2D1" presStyleIdx="1" presStyleCnt="8"/>
      <dgm:spPr/>
      <dgm:t>
        <a:bodyPr/>
        <a:lstStyle/>
        <a:p>
          <a:pPr rtl="1"/>
          <a:endParaRPr lang="ar-SA"/>
        </a:p>
      </dgm:t>
    </dgm:pt>
    <dgm:pt modelId="{14D3C7CA-D5B2-4B50-A776-EC3D9E69691B}" type="pres">
      <dgm:prSet presAssocID="{E33FF52C-A49C-4E1D-97AC-6B1B833C6CD3}" presName="middleNode" presStyleCnt="0"/>
      <dgm:spPr/>
    </dgm:pt>
    <dgm:pt modelId="{186EC4DA-7D4F-4523-A942-020C55D61B2A}" type="pres">
      <dgm:prSet presAssocID="{E33FF52C-A49C-4E1D-97AC-6B1B833C6CD3}" presName="padding" presStyleLbl="node1" presStyleIdx="1" presStyleCnt="9"/>
      <dgm:spPr/>
    </dgm:pt>
    <dgm:pt modelId="{F994A0BD-01DE-4805-A982-2F0EEEA3A5E1}" type="pres">
      <dgm:prSet presAssocID="{E33FF52C-A49C-4E1D-97AC-6B1B833C6CD3}" presName="shape" presStyleLbl="node1" presStyleIdx="2" presStyleCnt="9">
        <dgm:presLayoutVars>
          <dgm:bulletEnabled val="1"/>
        </dgm:presLayoutVars>
      </dgm:prSet>
      <dgm:spPr/>
      <dgm:t>
        <a:bodyPr/>
        <a:lstStyle/>
        <a:p>
          <a:pPr rtl="1"/>
          <a:endParaRPr lang="ar-SA"/>
        </a:p>
      </dgm:t>
    </dgm:pt>
    <dgm:pt modelId="{AB473EAD-9BE5-4BA6-BF3B-AE43BA0EAE20}" type="pres">
      <dgm:prSet presAssocID="{413FDBF6-DBFE-470D-A5DF-DAFBAAE7B605}" presName="sibTrans" presStyleLbl="sibTrans2D1" presStyleIdx="2" presStyleCnt="8"/>
      <dgm:spPr/>
      <dgm:t>
        <a:bodyPr/>
        <a:lstStyle/>
        <a:p>
          <a:pPr rtl="1"/>
          <a:endParaRPr lang="ar-SA"/>
        </a:p>
      </dgm:t>
    </dgm:pt>
    <dgm:pt modelId="{698C29C1-60E2-419A-9F6B-15EAC2102CD7}" type="pres">
      <dgm:prSet presAssocID="{3C806C2B-3B39-4288-9157-9BDEC05749F9}" presName="middleNode" presStyleCnt="0"/>
      <dgm:spPr/>
    </dgm:pt>
    <dgm:pt modelId="{FAC15772-FE29-4472-B45C-29D7BBF5AADB}" type="pres">
      <dgm:prSet presAssocID="{3C806C2B-3B39-4288-9157-9BDEC05749F9}" presName="padding" presStyleLbl="node1" presStyleIdx="2" presStyleCnt="9"/>
      <dgm:spPr/>
    </dgm:pt>
    <dgm:pt modelId="{0394F734-8D2B-436A-B6F2-AD42D36DA440}" type="pres">
      <dgm:prSet presAssocID="{3C806C2B-3B39-4288-9157-9BDEC05749F9}" presName="shape" presStyleLbl="node1" presStyleIdx="3" presStyleCnt="9">
        <dgm:presLayoutVars>
          <dgm:bulletEnabled val="1"/>
        </dgm:presLayoutVars>
      </dgm:prSet>
      <dgm:spPr/>
      <dgm:t>
        <a:bodyPr/>
        <a:lstStyle/>
        <a:p>
          <a:pPr rtl="1"/>
          <a:endParaRPr lang="ar-SA"/>
        </a:p>
      </dgm:t>
    </dgm:pt>
    <dgm:pt modelId="{A3FEAE53-A4AD-4B7B-9A22-B08DADD24E0F}" type="pres">
      <dgm:prSet presAssocID="{B0471897-BDFA-488B-A2FA-019E4BE832D1}" presName="sibTrans" presStyleLbl="sibTrans2D1" presStyleIdx="3" presStyleCnt="8"/>
      <dgm:spPr/>
      <dgm:t>
        <a:bodyPr/>
        <a:lstStyle/>
        <a:p>
          <a:pPr rtl="1"/>
          <a:endParaRPr lang="ar-SA"/>
        </a:p>
      </dgm:t>
    </dgm:pt>
    <dgm:pt modelId="{DAF89EFF-A134-43A6-85E5-AA0F009299AB}" type="pres">
      <dgm:prSet presAssocID="{29825579-9731-46EC-86F2-17B21ED284A8}" presName="middleNode" presStyleCnt="0"/>
      <dgm:spPr/>
    </dgm:pt>
    <dgm:pt modelId="{AB19FF98-1F4C-443D-9935-C581F42F520E}" type="pres">
      <dgm:prSet presAssocID="{29825579-9731-46EC-86F2-17B21ED284A8}" presName="padding" presStyleLbl="node1" presStyleIdx="3" presStyleCnt="9"/>
      <dgm:spPr/>
    </dgm:pt>
    <dgm:pt modelId="{330C5F19-437C-4152-BBDA-6F4E2D6A7309}" type="pres">
      <dgm:prSet presAssocID="{29825579-9731-46EC-86F2-17B21ED284A8}" presName="shape" presStyleLbl="node1" presStyleIdx="4" presStyleCnt="9">
        <dgm:presLayoutVars>
          <dgm:bulletEnabled val="1"/>
        </dgm:presLayoutVars>
      </dgm:prSet>
      <dgm:spPr/>
      <dgm:t>
        <a:bodyPr/>
        <a:lstStyle/>
        <a:p>
          <a:pPr rtl="1"/>
          <a:endParaRPr lang="ar-SA"/>
        </a:p>
      </dgm:t>
    </dgm:pt>
    <dgm:pt modelId="{8CB3FEC3-18DE-4AE4-A17F-02562F643CC0}" type="pres">
      <dgm:prSet presAssocID="{D9F83A1E-70BA-4B97-9EDB-280B680B548E}" presName="sibTrans" presStyleLbl="sibTrans2D1" presStyleIdx="4" presStyleCnt="8"/>
      <dgm:spPr/>
      <dgm:t>
        <a:bodyPr/>
        <a:lstStyle/>
        <a:p>
          <a:pPr rtl="1"/>
          <a:endParaRPr lang="ar-SA"/>
        </a:p>
      </dgm:t>
    </dgm:pt>
    <dgm:pt modelId="{3EC86204-EC89-41FD-897F-0EF5B6AF145F}" type="pres">
      <dgm:prSet presAssocID="{BC3B6C4C-1427-450A-89D0-EF6A6E6B6910}" presName="middleNode" presStyleCnt="0"/>
      <dgm:spPr/>
    </dgm:pt>
    <dgm:pt modelId="{3E427464-051C-4BA9-B977-4B5513C7A116}" type="pres">
      <dgm:prSet presAssocID="{BC3B6C4C-1427-450A-89D0-EF6A6E6B6910}" presName="padding" presStyleLbl="node1" presStyleIdx="4" presStyleCnt="9"/>
      <dgm:spPr/>
    </dgm:pt>
    <dgm:pt modelId="{10E1AEAA-A206-4F3F-8DA2-18452DDE799F}" type="pres">
      <dgm:prSet presAssocID="{BC3B6C4C-1427-450A-89D0-EF6A6E6B6910}" presName="shape" presStyleLbl="node1" presStyleIdx="5" presStyleCnt="9">
        <dgm:presLayoutVars>
          <dgm:bulletEnabled val="1"/>
        </dgm:presLayoutVars>
      </dgm:prSet>
      <dgm:spPr/>
      <dgm:t>
        <a:bodyPr/>
        <a:lstStyle/>
        <a:p>
          <a:pPr rtl="1"/>
          <a:endParaRPr lang="ar-SA"/>
        </a:p>
      </dgm:t>
    </dgm:pt>
    <dgm:pt modelId="{D6B928CC-1DB4-4504-8DE4-2A3A39930CCC}" type="pres">
      <dgm:prSet presAssocID="{FAA2266B-F851-40E0-ACB7-24684114BF40}" presName="sibTrans" presStyleLbl="sibTrans2D1" presStyleIdx="5" presStyleCnt="8"/>
      <dgm:spPr/>
      <dgm:t>
        <a:bodyPr/>
        <a:lstStyle/>
        <a:p>
          <a:pPr rtl="1"/>
          <a:endParaRPr lang="ar-SA"/>
        </a:p>
      </dgm:t>
    </dgm:pt>
    <dgm:pt modelId="{EC6B661D-3AD2-4880-B746-F31DE8B4D4CD}" type="pres">
      <dgm:prSet presAssocID="{E3AB7CEF-7D67-4813-9CE9-7FBB1FBFDDE4}" presName="middleNode" presStyleCnt="0"/>
      <dgm:spPr/>
    </dgm:pt>
    <dgm:pt modelId="{47915667-FCBE-469E-9DAD-F0F12B1CEC21}" type="pres">
      <dgm:prSet presAssocID="{E3AB7CEF-7D67-4813-9CE9-7FBB1FBFDDE4}" presName="padding" presStyleLbl="node1" presStyleIdx="5" presStyleCnt="9"/>
      <dgm:spPr/>
    </dgm:pt>
    <dgm:pt modelId="{5D404529-67C9-435C-A697-A5FE733F13E3}" type="pres">
      <dgm:prSet presAssocID="{E3AB7CEF-7D67-4813-9CE9-7FBB1FBFDDE4}" presName="shape" presStyleLbl="node1" presStyleIdx="6" presStyleCnt="9" custScaleX="186747">
        <dgm:presLayoutVars>
          <dgm:bulletEnabled val="1"/>
        </dgm:presLayoutVars>
      </dgm:prSet>
      <dgm:spPr/>
      <dgm:t>
        <a:bodyPr/>
        <a:lstStyle/>
        <a:p>
          <a:pPr rtl="1"/>
          <a:endParaRPr lang="ar-SA"/>
        </a:p>
      </dgm:t>
    </dgm:pt>
    <dgm:pt modelId="{489E7FB4-BFA9-4582-A4A3-E19BF54153A5}" type="pres">
      <dgm:prSet presAssocID="{B3415BED-5FA1-490C-93DC-35E4787A938C}" presName="sibTrans" presStyleLbl="sibTrans2D1" presStyleIdx="6" presStyleCnt="8"/>
      <dgm:spPr/>
      <dgm:t>
        <a:bodyPr/>
        <a:lstStyle/>
        <a:p>
          <a:pPr rtl="1"/>
          <a:endParaRPr lang="ar-SA"/>
        </a:p>
      </dgm:t>
    </dgm:pt>
    <dgm:pt modelId="{7F03EB09-B9D6-4BD7-A50A-35C93BE987DB}" type="pres">
      <dgm:prSet presAssocID="{0321FE03-01A8-4324-924E-371B44DCAA92}" presName="middleNode" presStyleCnt="0"/>
      <dgm:spPr/>
    </dgm:pt>
    <dgm:pt modelId="{B716AEB0-A672-4A09-908A-913E4B570A5A}" type="pres">
      <dgm:prSet presAssocID="{0321FE03-01A8-4324-924E-371B44DCAA92}" presName="padding" presStyleLbl="node1" presStyleIdx="6" presStyleCnt="9"/>
      <dgm:spPr/>
    </dgm:pt>
    <dgm:pt modelId="{9000077A-545E-40E9-A09B-B58F8F624E26}" type="pres">
      <dgm:prSet presAssocID="{0321FE03-01A8-4324-924E-371B44DCAA92}" presName="shape" presStyleLbl="node1" presStyleIdx="7" presStyleCnt="9" custScaleX="186747">
        <dgm:presLayoutVars>
          <dgm:bulletEnabled val="1"/>
        </dgm:presLayoutVars>
      </dgm:prSet>
      <dgm:spPr/>
      <dgm:t>
        <a:bodyPr/>
        <a:lstStyle/>
        <a:p>
          <a:pPr rtl="1"/>
          <a:endParaRPr lang="ar-SA"/>
        </a:p>
      </dgm:t>
    </dgm:pt>
    <dgm:pt modelId="{842A5CE0-3A9D-4124-AA39-788670B3F9EF}" type="pres">
      <dgm:prSet presAssocID="{A8A85830-3795-4E56-BFE0-2309DFF21F8E}" presName="sibTrans" presStyleLbl="sibTrans2D1" presStyleIdx="7" presStyleCnt="8"/>
      <dgm:spPr/>
      <dgm:t>
        <a:bodyPr/>
        <a:lstStyle/>
        <a:p>
          <a:pPr rtl="1"/>
          <a:endParaRPr lang="ar-SA"/>
        </a:p>
      </dgm:t>
    </dgm:pt>
    <dgm:pt modelId="{3CE77443-B6DC-4D75-94CC-93C52881E53D}" type="pres">
      <dgm:prSet presAssocID="{56040861-0E79-467C-8B2C-F4E6B50FDDA3}" presName="lastNode" presStyleLbl="node1" presStyleIdx="8" presStyleCnt="9">
        <dgm:presLayoutVars>
          <dgm:bulletEnabled val="1"/>
        </dgm:presLayoutVars>
      </dgm:prSet>
      <dgm:spPr/>
      <dgm:t>
        <a:bodyPr/>
        <a:lstStyle/>
        <a:p>
          <a:pPr rtl="1"/>
          <a:endParaRPr lang="ar-SA"/>
        </a:p>
      </dgm:t>
    </dgm:pt>
  </dgm:ptLst>
  <dgm:cxnLst>
    <dgm:cxn modelId="{64FC509E-ABD9-4FB6-AAC4-FAAA25B32F5B}" srcId="{CB7C0848-79BC-4CAA-B1E7-ED60066383D4}" destId="{3C806C2B-3B39-4288-9157-9BDEC05749F9}" srcOrd="3" destOrd="0" parTransId="{4972FC7A-A33C-4A99-818A-C87520A7773E}" sibTransId="{B0471897-BDFA-488B-A2FA-019E4BE832D1}"/>
    <dgm:cxn modelId="{F0D22DCA-F395-485E-BCDC-EB9000E92431}" srcId="{CB7C0848-79BC-4CAA-B1E7-ED60066383D4}" destId="{0321FE03-01A8-4324-924E-371B44DCAA92}" srcOrd="7" destOrd="0" parTransId="{7A0E4DD3-C608-4F8A-B956-0E25D97BE3B8}" sibTransId="{A8A85830-3795-4E56-BFE0-2309DFF21F8E}"/>
    <dgm:cxn modelId="{0BC63F71-4DD3-4D58-AE3B-6DD586A58D94}" type="presOf" srcId="{E3AB7CEF-7D67-4813-9CE9-7FBB1FBFDDE4}" destId="{5D404529-67C9-435C-A697-A5FE733F13E3}" srcOrd="0" destOrd="0" presId="urn:microsoft.com/office/officeart/2005/8/layout/bProcess2"/>
    <dgm:cxn modelId="{84119796-146A-4092-ABA9-6A00D003484A}" type="presOf" srcId="{E33FF52C-A49C-4E1D-97AC-6B1B833C6CD3}" destId="{F994A0BD-01DE-4805-A982-2F0EEEA3A5E1}" srcOrd="0" destOrd="0" presId="urn:microsoft.com/office/officeart/2005/8/layout/bProcess2"/>
    <dgm:cxn modelId="{151FCA5F-9BBA-4E0E-A4BD-ED1F83829067}" type="presOf" srcId="{B3415BED-5FA1-490C-93DC-35E4787A938C}" destId="{489E7FB4-BFA9-4582-A4A3-E19BF54153A5}" srcOrd="0" destOrd="0" presId="urn:microsoft.com/office/officeart/2005/8/layout/bProcess2"/>
    <dgm:cxn modelId="{77BDD27F-6C55-4041-AE98-87DE0DDAF967}" type="presOf" srcId="{CB7C0848-79BC-4CAA-B1E7-ED60066383D4}" destId="{31F2630F-B5AE-4A82-8DD2-B4D3375CF249}" srcOrd="0" destOrd="0" presId="urn:microsoft.com/office/officeart/2005/8/layout/bProcess2"/>
    <dgm:cxn modelId="{00F5964A-8484-4F40-9C83-BE6BB1D6B2C1}" type="presOf" srcId="{0321FE03-01A8-4324-924E-371B44DCAA92}" destId="{9000077A-545E-40E9-A09B-B58F8F624E26}" srcOrd="0" destOrd="0" presId="urn:microsoft.com/office/officeart/2005/8/layout/bProcess2"/>
    <dgm:cxn modelId="{A59D0961-78BF-44DC-B1BB-2A5A266B73F6}" type="presOf" srcId="{199FC792-EF8E-4328-A5A9-62F92EFBBD2F}" destId="{106E118A-9417-4B4F-B454-20A4DEC13985}" srcOrd="0" destOrd="0" presId="urn:microsoft.com/office/officeart/2005/8/layout/bProcess2"/>
    <dgm:cxn modelId="{E980D06D-6546-4B45-852A-E124E28D64ED}" srcId="{CB7C0848-79BC-4CAA-B1E7-ED60066383D4}" destId="{29825579-9731-46EC-86F2-17B21ED284A8}" srcOrd="4" destOrd="0" parTransId="{A2B056D9-EC20-42E7-97FC-73FBFD3D7FC6}" sibTransId="{D9F83A1E-70BA-4B97-9EDB-280B680B548E}"/>
    <dgm:cxn modelId="{4A260DA8-9066-45C4-A0F3-6786C61A54E4}" type="presOf" srcId="{08EE56BA-1F5F-4C8A-AD65-F4B7D2CB2427}" destId="{6F5A56AC-ACC1-4EFF-9038-36A054233F40}" srcOrd="0" destOrd="0" presId="urn:microsoft.com/office/officeart/2005/8/layout/bProcess2"/>
    <dgm:cxn modelId="{70FBDCD2-69F5-4ABA-B594-446C1BF31DA9}" type="presOf" srcId="{29825579-9731-46EC-86F2-17B21ED284A8}" destId="{330C5F19-437C-4152-BBDA-6F4E2D6A7309}" srcOrd="0" destOrd="0" presId="urn:microsoft.com/office/officeart/2005/8/layout/bProcess2"/>
    <dgm:cxn modelId="{FBFA621A-22EF-4BD0-9D32-D7722D6C121C}" type="presOf" srcId="{B0471897-BDFA-488B-A2FA-019E4BE832D1}" destId="{A3FEAE53-A4AD-4B7B-9A22-B08DADD24E0F}" srcOrd="0" destOrd="0" presId="urn:microsoft.com/office/officeart/2005/8/layout/bProcess2"/>
    <dgm:cxn modelId="{87E36D68-773A-4130-9D4E-6DE8EDD9065B}" type="presOf" srcId="{D9F83A1E-70BA-4B97-9EDB-280B680B548E}" destId="{8CB3FEC3-18DE-4AE4-A17F-02562F643CC0}" srcOrd="0" destOrd="0" presId="urn:microsoft.com/office/officeart/2005/8/layout/bProcess2"/>
    <dgm:cxn modelId="{F4AB05CA-46D8-4BDC-9E04-F7A855B731BC}" type="presOf" srcId="{413FDBF6-DBFE-470D-A5DF-DAFBAAE7B605}" destId="{AB473EAD-9BE5-4BA6-BF3B-AE43BA0EAE20}" srcOrd="0" destOrd="0" presId="urn:microsoft.com/office/officeart/2005/8/layout/bProcess2"/>
    <dgm:cxn modelId="{F5DEA30E-9BDD-4649-A741-319E135B8788}" type="presOf" srcId="{56040861-0E79-467C-8B2C-F4E6B50FDDA3}" destId="{3CE77443-B6DC-4D75-94CC-93C52881E53D}" srcOrd="0" destOrd="0" presId="urn:microsoft.com/office/officeart/2005/8/layout/bProcess2"/>
    <dgm:cxn modelId="{E6B59EA4-728A-423F-B885-F1A0BBADB805}" type="presOf" srcId="{3C806C2B-3B39-4288-9157-9BDEC05749F9}" destId="{0394F734-8D2B-436A-B6F2-AD42D36DA440}" srcOrd="0" destOrd="0" presId="urn:microsoft.com/office/officeart/2005/8/layout/bProcess2"/>
    <dgm:cxn modelId="{57408130-0D7C-4E39-9C10-691FD78B48CF}" srcId="{CB7C0848-79BC-4CAA-B1E7-ED60066383D4}" destId="{C8EE57D7-7AB5-47CA-91DF-8B5C080FFC7C}" srcOrd="0" destOrd="0" parTransId="{3D0DFA42-EAB7-47B1-B1AD-08A6ED1AA0E8}" sibTransId="{1122F4D0-8BE3-4F6C-BAA6-11185234B65F}"/>
    <dgm:cxn modelId="{39B90B29-0066-4235-A3F7-2A3C3C62B7A0}" srcId="{CB7C0848-79BC-4CAA-B1E7-ED60066383D4}" destId="{E3AB7CEF-7D67-4813-9CE9-7FBB1FBFDDE4}" srcOrd="6" destOrd="0" parTransId="{555AA023-27DB-402D-BDCD-4F1963B3111D}" sibTransId="{B3415BED-5FA1-490C-93DC-35E4787A938C}"/>
    <dgm:cxn modelId="{3E67AE13-060C-4A2A-AB7E-9C7B915C5876}" type="presOf" srcId="{C8EE57D7-7AB5-47CA-91DF-8B5C080FFC7C}" destId="{C02C9B5C-9712-4DD7-A5CE-E3F98567E160}" srcOrd="0" destOrd="0" presId="urn:microsoft.com/office/officeart/2005/8/layout/bProcess2"/>
    <dgm:cxn modelId="{29087B64-A1BC-47C3-B968-DF2376AF356F}" srcId="{CB7C0848-79BC-4CAA-B1E7-ED60066383D4}" destId="{199FC792-EF8E-4328-A5A9-62F92EFBBD2F}" srcOrd="1" destOrd="0" parTransId="{E963E2D4-BC81-47A9-B385-66019708BD1D}" sibTransId="{08EE56BA-1F5F-4C8A-AD65-F4B7D2CB2427}"/>
    <dgm:cxn modelId="{9D06F15C-AACA-4507-B3E3-53DDC6CF6283}" type="presOf" srcId="{FAA2266B-F851-40E0-ACB7-24684114BF40}" destId="{D6B928CC-1DB4-4504-8DE4-2A3A39930CCC}" srcOrd="0" destOrd="0" presId="urn:microsoft.com/office/officeart/2005/8/layout/bProcess2"/>
    <dgm:cxn modelId="{388F9273-C4AF-4FA0-9D61-7EE881A07A08}" srcId="{CB7C0848-79BC-4CAA-B1E7-ED60066383D4}" destId="{BC3B6C4C-1427-450A-89D0-EF6A6E6B6910}" srcOrd="5" destOrd="0" parTransId="{5314CFB8-7B5F-4413-A9B4-2B6DC423EEB6}" sibTransId="{FAA2266B-F851-40E0-ACB7-24684114BF40}"/>
    <dgm:cxn modelId="{EAF98FB8-B273-4D96-9F4B-0FC205EBF1EB}" type="presOf" srcId="{A8A85830-3795-4E56-BFE0-2309DFF21F8E}" destId="{842A5CE0-3A9D-4124-AA39-788670B3F9EF}" srcOrd="0" destOrd="0" presId="urn:microsoft.com/office/officeart/2005/8/layout/bProcess2"/>
    <dgm:cxn modelId="{D0BAB7EA-69D3-4747-9DB7-42EB726134BA}" srcId="{CB7C0848-79BC-4CAA-B1E7-ED60066383D4}" destId="{E33FF52C-A49C-4E1D-97AC-6B1B833C6CD3}" srcOrd="2" destOrd="0" parTransId="{01311287-BA3F-4329-B727-034EA5BB2FD3}" sibTransId="{413FDBF6-DBFE-470D-A5DF-DAFBAAE7B605}"/>
    <dgm:cxn modelId="{7D7E6DB0-30FF-435F-BCBE-ABAD0374D8EB}" type="presOf" srcId="{BC3B6C4C-1427-450A-89D0-EF6A6E6B6910}" destId="{10E1AEAA-A206-4F3F-8DA2-18452DDE799F}" srcOrd="0" destOrd="0" presId="urn:microsoft.com/office/officeart/2005/8/layout/bProcess2"/>
    <dgm:cxn modelId="{71B3EA60-B8C9-403B-82E8-75F39E00814A}" type="presOf" srcId="{1122F4D0-8BE3-4F6C-BAA6-11185234B65F}" destId="{0E67ECF9-B2D5-486F-927E-D3471C17FD50}" srcOrd="0" destOrd="0" presId="urn:microsoft.com/office/officeart/2005/8/layout/bProcess2"/>
    <dgm:cxn modelId="{5C34EE21-F1BC-4514-8728-CDBCA0D89D75}" srcId="{CB7C0848-79BC-4CAA-B1E7-ED60066383D4}" destId="{56040861-0E79-467C-8B2C-F4E6B50FDDA3}" srcOrd="8" destOrd="0" parTransId="{67FC576A-878A-452E-B00B-1271FDC7BB98}" sibTransId="{4666B6C1-132E-4DC2-847B-A24DF0054497}"/>
    <dgm:cxn modelId="{23CA594B-E33D-48EE-9F6E-8DB9D558C303}" type="presParOf" srcId="{31F2630F-B5AE-4A82-8DD2-B4D3375CF249}" destId="{C02C9B5C-9712-4DD7-A5CE-E3F98567E160}" srcOrd="0" destOrd="0" presId="urn:microsoft.com/office/officeart/2005/8/layout/bProcess2"/>
    <dgm:cxn modelId="{DEF6BE34-7077-4128-8CA9-94BA51832CB1}" type="presParOf" srcId="{31F2630F-B5AE-4A82-8DD2-B4D3375CF249}" destId="{0E67ECF9-B2D5-486F-927E-D3471C17FD50}" srcOrd="1" destOrd="0" presId="urn:microsoft.com/office/officeart/2005/8/layout/bProcess2"/>
    <dgm:cxn modelId="{AF36E122-6A69-4D10-8266-059BB73E89F6}" type="presParOf" srcId="{31F2630F-B5AE-4A82-8DD2-B4D3375CF249}" destId="{282D7BE4-FC4E-4F8B-A10E-58EFF6CB0587}" srcOrd="2" destOrd="0" presId="urn:microsoft.com/office/officeart/2005/8/layout/bProcess2"/>
    <dgm:cxn modelId="{58CBB5BB-534D-4D32-AA54-1F7BF520BD04}" type="presParOf" srcId="{282D7BE4-FC4E-4F8B-A10E-58EFF6CB0587}" destId="{EBA6BB3B-71BE-432C-8EA6-8838EC3EE9D9}" srcOrd="0" destOrd="0" presId="urn:microsoft.com/office/officeart/2005/8/layout/bProcess2"/>
    <dgm:cxn modelId="{9F21E91A-1982-4A8C-9D8C-160693F307D4}" type="presParOf" srcId="{282D7BE4-FC4E-4F8B-A10E-58EFF6CB0587}" destId="{106E118A-9417-4B4F-B454-20A4DEC13985}" srcOrd="1" destOrd="0" presId="urn:microsoft.com/office/officeart/2005/8/layout/bProcess2"/>
    <dgm:cxn modelId="{C02CD6DC-7AD0-48E6-B33B-741A0E224BEA}" type="presParOf" srcId="{31F2630F-B5AE-4A82-8DD2-B4D3375CF249}" destId="{6F5A56AC-ACC1-4EFF-9038-36A054233F40}" srcOrd="3" destOrd="0" presId="urn:microsoft.com/office/officeart/2005/8/layout/bProcess2"/>
    <dgm:cxn modelId="{35C24815-936B-48F7-876E-57F3ACA6FD65}" type="presParOf" srcId="{31F2630F-B5AE-4A82-8DD2-B4D3375CF249}" destId="{14D3C7CA-D5B2-4B50-A776-EC3D9E69691B}" srcOrd="4" destOrd="0" presId="urn:microsoft.com/office/officeart/2005/8/layout/bProcess2"/>
    <dgm:cxn modelId="{49DD4CF7-BA78-47CF-B0EB-FDD15EB9B014}" type="presParOf" srcId="{14D3C7CA-D5B2-4B50-A776-EC3D9E69691B}" destId="{186EC4DA-7D4F-4523-A942-020C55D61B2A}" srcOrd="0" destOrd="0" presId="urn:microsoft.com/office/officeart/2005/8/layout/bProcess2"/>
    <dgm:cxn modelId="{15881962-D5C6-4FC8-9CE9-7708C35386CB}" type="presParOf" srcId="{14D3C7CA-D5B2-4B50-A776-EC3D9E69691B}" destId="{F994A0BD-01DE-4805-A982-2F0EEEA3A5E1}" srcOrd="1" destOrd="0" presId="urn:microsoft.com/office/officeart/2005/8/layout/bProcess2"/>
    <dgm:cxn modelId="{D95E52CF-83B7-45AF-AB9F-83CC87FECCDD}" type="presParOf" srcId="{31F2630F-B5AE-4A82-8DD2-B4D3375CF249}" destId="{AB473EAD-9BE5-4BA6-BF3B-AE43BA0EAE20}" srcOrd="5" destOrd="0" presId="urn:microsoft.com/office/officeart/2005/8/layout/bProcess2"/>
    <dgm:cxn modelId="{D087DE30-5348-495B-9B05-EF0D3B6C79C4}" type="presParOf" srcId="{31F2630F-B5AE-4A82-8DD2-B4D3375CF249}" destId="{698C29C1-60E2-419A-9F6B-15EAC2102CD7}" srcOrd="6" destOrd="0" presId="urn:microsoft.com/office/officeart/2005/8/layout/bProcess2"/>
    <dgm:cxn modelId="{2C622837-7465-4E53-8887-FFFC2699A00F}" type="presParOf" srcId="{698C29C1-60E2-419A-9F6B-15EAC2102CD7}" destId="{FAC15772-FE29-4472-B45C-29D7BBF5AADB}" srcOrd="0" destOrd="0" presId="urn:microsoft.com/office/officeart/2005/8/layout/bProcess2"/>
    <dgm:cxn modelId="{7C9B19E6-C6BC-49F3-9826-0CAB5C58B92C}" type="presParOf" srcId="{698C29C1-60E2-419A-9F6B-15EAC2102CD7}" destId="{0394F734-8D2B-436A-B6F2-AD42D36DA440}" srcOrd="1" destOrd="0" presId="urn:microsoft.com/office/officeart/2005/8/layout/bProcess2"/>
    <dgm:cxn modelId="{EF4ECA0C-1C6C-49EB-AFF8-79E83FE55646}" type="presParOf" srcId="{31F2630F-B5AE-4A82-8DD2-B4D3375CF249}" destId="{A3FEAE53-A4AD-4B7B-9A22-B08DADD24E0F}" srcOrd="7" destOrd="0" presId="urn:microsoft.com/office/officeart/2005/8/layout/bProcess2"/>
    <dgm:cxn modelId="{967B1ED9-BBF5-48DA-90FA-98D70DBF4116}" type="presParOf" srcId="{31F2630F-B5AE-4A82-8DD2-B4D3375CF249}" destId="{DAF89EFF-A134-43A6-85E5-AA0F009299AB}" srcOrd="8" destOrd="0" presId="urn:microsoft.com/office/officeart/2005/8/layout/bProcess2"/>
    <dgm:cxn modelId="{D5F81E70-7630-4817-B459-98F65FD699B2}" type="presParOf" srcId="{DAF89EFF-A134-43A6-85E5-AA0F009299AB}" destId="{AB19FF98-1F4C-443D-9935-C581F42F520E}" srcOrd="0" destOrd="0" presId="urn:microsoft.com/office/officeart/2005/8/layout/bProcess2"/>
    <dgm:cxn modelId="{8F2FEB51-5665-41F0-B4AB-6E0FF5079D60}" type="presParOf" srcId="{DAF89EFF-A134-43A6-85E5-AA0F009299AB}" destId="{330C5F19-437C-4152-BBDA-6F4E2D6A7309}" srcOrd="1" destOrd="0" presId="urn:microsoft.com/office/officeart/2005/8/layout/bProcess2"/>
    <dgm:cxn modelId="{88F30C6D-6ADB-4A20-A682-1D098771E7DB}" type="presParOf" srcId="{31F2630F-B5AE-4A82-8DD2-B4D3375CF249}" destId="{8CB3FEC3-18DE-4AE4-A17F-02562F643CC0}" srcOrd="9" destOrd="0" presId="urn:microsoft.com/office/officeart/2005/8/layout/bProcess2"/>
    <dgm:cxn modelId="{53FE78A5-6F3D-4D8B-88F9-17DACCBF9C06}" type="presParOf" srcId="{31F2630F-B5AE-4A82-8DD2-B4D3375CF249}" destId="{3EC86204-EC89-41FD-897F-0EF5B6AF145F}" srcOrd="10" destOrd="0" presId="urn:microsoft.com/office/officeart/2005/8/layout/bProcess2"/>
    <dgm:cxn modelId="{44CD2551-4615-4D36-A723-0D432E1E1B55}" type="presParOf" srcId="{3EC86204-EC89-41FD-897F-0EF5B6AF145F}" destId="{3E427464-051C-4BA9-B977-4B5513C7A116}" srcOrd="0" destOrd="0" presId="urn:microsoft.com/office/officeart/2005/8/layout/bProcess2"/>
    <dgm:cxn modelId="{25BE88F8-4552-416D-AB31-CE73CAD67DA5}" type="presParOf" srcId="{3EC86204-EC89-41FD-897F-0EF5B6AF145F}" destId="{10E1AEAA-A206-4F3F-8DA2-18452DDE799F}" srcOrd="1" destOrd="0" presId="urn:microsoft.com/office/officeart/2005/8/layout/bProcess2"/>
    <dgm:cxn modelId="{796E7708-D6D0-450D-8634-C76F4F590359}" type="presParOf" srcId="{31F2630F-B5AE-4A82-8DD2-B4D3375CF249}" destId="{D6B928CC-1DB4-4504-8DE4-2A3A39930CCC}" srcOrd="11" destOrd="0" presId="urn:microsoft.com/office/officeart/2005/8/layout/bProcess2"/>
    <dgm:cxn modelId="{A89126DB-B133-4A55-925A-694164F75176}" type="presParOf" srcId="{31F2630F-B5AE-4A82-8DD2-B4D3375CF249}" destId="{EC6B661D-3AD2-4880-B746-F31DE8B4D4CD}" srcOrd="12" destOrd="0" presId="urn:microsoft.com/office/officeart/2005/8/layout/bProcess2"/>
    <dgm:cxn modelId="{DAC67163-D7BC-464F-9007-5E91E5230AF1}" type="presParOf" srcId="{EC6B661D-3AD2-4880-B746-F31DE8B4D4CD}" destId="{47915667-FCBE-469E-9DAD-F0F12B1CEC21}" srcOrd="0" destOrd="0" presId="urn:microsoft.com/office/officeart/2005/8/layout/bProcess2"/>
    <dgm:cxn modelId="{5745A21C-48EB-4F96-A731-EBD0408F27C9}" type="presParOf" srcId="{EC6B661D-3AD2-4880-B746-F31DE8B4D4CD}" destId="{5D404529-67C9-435C-A697-A5FE733F13E3}" srcOrd="1" destOrd="0" presId="urn:microsoft.com/office/officeart/2005/8/layout/bProcess2"/>
    <dgm:cxn modelId="{D3064C43-F59E-4ACB-A3DB-20C565C816F2}" type="presParOf" srcId="{31F2630F-B5AE-4A82-8DD2-B4D3375CF249}" destId="{489E7FB4-BFA9-4582-A4A3-E19BF54153A5}" srcOrd="13" destOrd="0" presId="urn:microsoft.com/office/officeart/2005/8/layout/bProcess2"/>
    <dgm:cxn modelId="{FE022B31-C3DE-4EC8-AE9F-DDE38579EC18}" type="presParOf" srcId="{31F2630F-B5AE-4A82-8DD2-B4D3375CF249}" destId="{7F03EB09-B9D6-4BD7-A50A-35C93BE987DB}" srcOrd="14" destOrd="0" presId="urn:microsoft.com/office/officeart/2005/8/layout/bProcess2"/>
    <dgm:cxn modelId="{3A47A195-35B6-40C5-9D6F-1B0F2B803DB7}" type="presParOf" srcId="{7F03EB09-B9D6-4BD7-A50A-35C93BE987DB}" destId="{B716AEB0-A672-4A09-908A-913E4B570A5A}" srcOrd="0" destOrd="0" presId="urn:microsoft.com/office/officeart/2005/8/layout/bProcess2"/>
    <dgm:cxn modelId="{EA5C3F7D-C3C5-49F8-BF0C-D09B4B28EA95}" type="presParOf" srcId="{7F03EB09-B9D6-4BD7-A50A-35C93BE987DB}" destId="{9000077A-545E-40E9-A09B-B58F8F624E26}" srcOrd="1" destOrd="0" presId="urn:microsoft.com/office/officeart/2005/8/layout/bProcess2"/>
    <dgm:cxn modelId="{90BFFDBD-FEF3-4420-BEB3-B401594D38E4}" type="presParOf" srcId="{31F2630F-B5AE-4A82-8DD2-B4D3375CF249}" destId="{842A5CE0-3A9D-4124-AA39-788670B3F9EF}" srcOrd="15" destOrd="0" presId="urn:microsoft.com/office/officeart/2005/8/layout/bProcess2"/>
    <dgm:cxn modelId="{D4FA8311-FBCD-4549-9887-A0F4188C2A0F}" type="presParOf" srcId="{31F2630F-B5AE-4A82-8DD2-B4D3375CF249}" destId="{3CE77443-B6DC-4D75-94CC-93C52881E53D}"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C0848-79BC-4CAA-B1E7-ED60066383D4}"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pPr rtl="1"/>
          <a:endParaRPr lang="ar-SA"/>
        </a:p>
      </dgm:t>
    </dgm:pt>
    <dgm:pt modelId="{C8EE57D7-7AB5-47CA-91DF-8B5C080FFC7C}">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b="1" dirty="0" smtClean="0">
              <a:latin typeface="Traditional Arabic" pitchFamily="18" charset="-78"/>
              <a:cs typeface="Traditional Arabic" pitchFamily="18" charset="-78"/>
            </a:rPr>
            <a:t>Amazon   </a:t>
          </a:r>
          <a:endParaRPr lang="ar-SA" sz="1200" b="1" dirty="0">
            <a:latin typeface="Traditional Arabic" pitchFamily="18" charset="-78"/>
            <a:cs typeface="Traditional Arabic" pitchFamily="18" charset="-78"/>
          </a:endParaRPr>
        </a:p>
      </dgm:t>
    </dgm:pt>
    <dgm:pt modelId="{3D0DFA42-EAB7-47B1-B1AD-08A6ED1AA0E8}" type="parTrans" cxnId="{57408130-0D7C-4E39-9C10-691FD78B48CF}">
      <dgm:prSet/>
      <dgm:spPr/>
      <dgm:t>
        <a:bodyPr/>
        <a:lstStyle/>
        <a:p>
          <a:pPr rtl="1"/>
          <a:endParaRPr lang="ar-SA" sz="1200" b="1">
            <a:latin typeface="Traditional Arabic" pitchFamily="18" charset="-78"/>
            <a:cs typeface="Traditional Arabic" pitchFamily="18" charset="-78"/>
          </a:endParaRPr>
        </a:p>
      </dgm:t>
    </dgm:pt>
    <dgm:pt modelId="{1122F4D0-8BE3-4F6C-BAA6-11185234B65F}" type="sibTrans" cxnId="{57408130-0D7C-4E39-9C10-691FD78B48C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199FC792-EF8E-4328-A5A9-62F92EFBBD2F}">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b="1" dirty="0" smtClean="0">
              <a:latin typeface="Traditional Arabic" pitchFamily="18" charset="-78"/>
              <a:cs typeface="Traditional Arabic" pitchFamily="18" charset="-78"/>
            </a:rPr>
            <a:t>Google  </a:t>
          </a:r>
          <a:r>
            <a:rPr lang="ar-SA" sz="1200" b="1" dirty="0" smtClean="0">
              <a:latin typeface="Traditional Arabic" pitchFamily="18" charset="-78"/>
              <a:cs typeface="Traditional Arabic" pitchFamily="18" charset="-78"/>
            </a:rPr>
            <a:t> </a:t>
          </a:r>
          <a:endParaRPr lang="ar-SA" sz="1200" b="1" dirty="0">
            <a:latin typeface="Traditional Arabic" pitchFamily="18" charset="-78"/>
            <a:cs typeface="Traditional Arabic" pitchFamily="18" charset="-78"/>
          </a:endParaRPr>
        </a:p>
      </dgm:t>
    </dgm:pt>
    <dgm:pt modelId="{E963E2D4-BC81-47A9-B385-66019708BD1D}" type="parTrans" cxnId="{29087B64-A1BC-47C3-B968-DF2376AF356F}">
      <dgm:prSet/>
      <dgm:spPr/>
      <dgm:t>
        <a:bodyPr/>
        <a:lstStyle/>
        <a:p>
          <a:pPr rtl="1"/>
          <a:endParaRPr lang="ar-SA" sz="1200" b="1">
            <a:latin typeface="Traditional Arabic" pitchFamily="18" charset="-78"/>
            <a:cs typeface="Traditional Arabic" pitchFamily="18" charset="-78"/>
          </a:endParaRPr>
        </a:p>
      </dgm:t>
    </dgm:pt>
    <dgm:pt modelId="{08EE56BA-1F5F-4C8A-AD65-F4B7D2CB2427}" type="sibTrans" cxnId="{29087B64-A1BC-47C3-B968-DF2376AF356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E33FF52C-A49C-4E1D-97AC-6B1B833C6CD3}">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b="1" dirty="0" smtClean="0">
              <a:latin typeface="Traditional Arabic" pitchFamily="18" charset="-78"/>
              <a:cs typeface="Traditional Arabic" pitchFamily="18" charset="-78"/>
            </a:rPr>
            <a:t>Microsoft</a:t>
          </a:r>
          <a:endParaRPr lang="ar-SA" sz="1200" b="1" dirty="0">
            <a:latin typeface="Traditional Arabic" pitchFamily="18" charset="-78"/>
            <a:cs typeface="Traditional Arabic" pitchFamily="18" charset="-78"/>
          </a:endParaRPr>
        </a:p>
      </dgm:t>
    </dgm:pt>
    <dgm:pt modelId="{01311287-BA3F-4329-B727-034EA5BB2FD3}" type="parTrans" cxnId="{D0BAB7EA-69D3-4747-9DB7-42EB726134BA}">
      <dgm:prSet/>
      <dgm:spPr/>
      <dgm:t>
        <a:bodyPr/>
        <a:lstStyle/>
        <a:p>
          <a:pPr rtl="1"/>
          <a:endParaRPr lang="ar-SA" sz="1200" b="1">
            <a:latin typeface="Traditional Arabic" pitchFamily="18" charset="-78"/>
            <a:cs typeface="Traditional Arabic" pitchFamily="18" charset="-78"/>
          </a:endParaRPr>
        </a:p>
      </dgm:t>
    </dgm:pt>
    <dgm:pt modelId="{413FDBF6-DBFE-470D-A5DF-DAFBAAE7B605}" type="sibTrans" cxnId="{D0BAB7EA-69D3-4747-9DB7-42EB726134BA}">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3C806C2B-3B39-4288-9157-9BDEC05749F9}">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b="1" dirty="0" smtClean="0">
              <a:latin typeface="Traditional Arabic" pitchFamily="18" charset="-78"/>
              <a:cs typeface="Traditional Arabic" pitchFamily="18" charset="-78"/>
            </a:rPr>
            <a:t>Rackspace</a:t>
          </a:r>
          <a:endParaRPr lang="ar-SA" sz="1200" b="1" dirty="0">
            <a:latin typeface="Traditional Arabic" pitchFamily="18" charset="-78"/>
            <a:cs typeface="Traditional Arabic" pitchFamily="18" charset="-78"/>
          </a:endParaRPr>
        </a:p>
      </dgm:t>
    </dgm:pt>
    <dgm:pt modelId="{4972FC7A-A33C-4A99-818A-C87520A7773E}" type="parTrans" cxnId="{64FC509E-ABD9-4FB6-AAC4-FAAA25B32F5B}">
      <dgm:prSet/>
      <dgm:spPr/>
      <dgm:t>
        <a:bodyPr/>
        <a:lstStyle/>
        <a:p>
          <a:pPr rtl="1"/>
          <a:endParaRPr lang="ar-SA" sz="1200" b="1">
            <a:latin typeface="Traditional Arabic" pitchFamily="18" charset="-78"/>
            <a:cs typeface="Traditional Arabic" pitchFamily="18" charset="-78"/>
          </a:endParaRPr>
        </a:p>
      </dgm:t>
    </dgm:pt>
    <dgm:pt modelId="{B0471897-BDFA-488B-A2FA-019E4BE832D1}" type="sibTrans" cxnId="{64FC509E-ABD9-4FB6-AAC4-FAAA25B32F5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29825579-9731-46EC-86F2-17B21ED284A8}">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b="1" dirty="0" smtClean="0">
              <a:latin typeface="Traditional Arabic" pitchFamily="18" charset="-78"/>
              <a:cs typeface="Traditional Arabic" pitchFamily="18" charset="-78"/>
            </a:rPr>
            <a:t>Sales force  </a:t>
          </a:r>
          <a:endParaRPr lang="ar-SA" sz="1200" b="1" dirty="0">
            <a:latin typeface="Traditional Arabic" pitchFamily="18" charset="-78"/>
            <a:cs typeface="Traditional Arabic" pitchFamily="18" charset="-78"/>
          </a:endParaRPr>
        </a:p>
      </dgm:t>
    </dgm:pt>
    <dgm:pt modelId="{A2B056D9-EC20-42E7-97FC-73FBFD3D7FC6}" type="parTrans" cxnId="{E980D06D-6546-4B45-852A-E124E28D64ED}">
      <dgm:prSet/>
      <dgm:spPr/>
      <dgm:t>
        <a:bodyPr/>
        <a:lstStyle/>
        <a:p>
          <a:pPr rtl="1"/>
          <a:endParaRPr lang="ar-SA" sz="1200" b="1">
            <a:latin typeface="Traditional Arabic" pitchFamily="18" charset="-78"/>
            <a:cs typeface="Traditional Arabic" pitchFamily="18" charset="-78"/>
          </a:endParaRPr>
        </a:p>
      </dgm:t>
    </dgm:pt>
    <dgm:pt modelId="{D9F83A1E-70BA-4B97-9EDB-280B680B548E}" type="sibTrans" cxnId="{E980D06D-6546-4B45-852A-E124E28D64ED}">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BC3B6C4C-1427-450A-89D0-EF6A6E6B6910}">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b="1" dirty="0" smtClean="0">
              <a:latin typeface="Traditional Arabic" pitchFamily="18" charset="-78"/>
              <a:cs typeface="Traditional Arabic" pitchFamily="18" charset="-78"/>
            </a:rPr>
            <a:t>VMware</a:t>
          </a:r>
          <a:endParaRPr lang="ar-SA" sz="1200" b="1" dirty="0">
            <a:latin typeface="Traditional Arabic" pitchFamily="18" charset="-78"/>
            <a:cs typeface="Traditional Arabic" pitchFamily="18" charset="-78"/>
          </a:endParaRPr>
        </a:p>
      </dgm:t>
    </dgm:pt>
    <dgm:pt modelId="{5314CFB8-7B5F-4413-A9B4-2B6DC423EEB6}" type="parTrans" cxnId="{388F9273-C4AF-4FA0-9D61-7EE881A07A08}">
      <dgm:prSet/>
      <dgm:spPr/>
      <dgm:t>
        <a:bodyPr/>
        <a:lstStyle/>
        <a:p>
          <a:pPr rtl="1"/>
          <a:endParaRPr lang="ar-SA" sz="1200" b="1">
            <a:latin typeface="Traditional Arabic" pitchFamily="18" charset="-78"/>
            <a:cs typeface="Traditional Arabic" pitchFamily="18" charset="-78"/>
          </a:endParaRPr>
        </a:p>
      </dgm:t>
    </dgm:pt>
    <dgm:pt modelId="{FAA2266B-F851-40E0-ACB7-24684114BF40}" type="sibTrans" cxnId="{388F9273-C4AF-4FA0-9D61-7EE881A07A08}">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31F2630F-B5AE-4A82-8DD2-B4D3375CF249}" type="pres">
      <dgm:prSet presAssocID="{CB7C0848-79BC-4CAA-B1E7-ED60066383D4}" presName="diagram" presStyleCnt="0">
        <dgm:presLayoutVars>
          <dgm:dir/>
          <dgm:resizeHandles/>
        </dgm:presLayoutVars>
      </dgm:prSet>
      <dgm:spPr/>
      <dgm:t>
        <a:bodyPr/>
        <a:lstStyle/>
        <a:p>
          <a:pPr rtl="1"/>
          <a:endParaRPr lang="ar-SA"/>
        </a:p>
      </dgm:t>
    </dgm:pt>
    <dgm:pt modelId="{C02C9B5C-9712-4DD7-A5CE-E3F98567E160}" type="pres">
      <dgm:prSet presAssocID="{C8EE57D7-7AB5-47CA-91DF-8B5C080FFC7C}" presName="firstNode" presStyleLbl="node1" presStyleIdx="0" presStyleCnt="6" custScaleX="73104">
        <dgm:presLayoutVars>
          <dgm:bulletEnabled val="1"/>
        </dgm:presLayoutVars>
      </dgm:prSet>
      <dgm:spPr/>
      <dgm:t>
        <a:bodyPr/>
        <a:lstStyle/>
        <a:p>
          <a:pPr rtl="1"/>
          <a:endParaRPr lang="ar-SA"/>
        </a:p>
      </dgm:t>
    </dgm:pt>
    <dgm:pt modelId="{0E67ECF9-B2D5-486F-927E-D3471C17FD50}" type="pres">
      <dgm:prSet presAssocID="{1122F4D0-8BE3-4F6C-BAA6-11185234B65F}" presName="sibTrans" presStyleLbl="sibTrans2D1" presStyleIdx="0" presStyleCnt="5"/>
      <dgm:spPr/>
      <dgm:t>
        <a:bodyPr/>
        <a:lstStyle/>
        <a:p>
          <a:pPr rtl="1"/>
          <a:endParaRPr lang="ar-SA"/>
        </a:p>
      </dgm:t>
    </dgm:pt>
    <dgm:pt modelId="{282D7BE4-FC4E-4F8B-A10E-58EFF6CB0587}" type="pres">
      <dgm:prSet presAssocID="{199FC792-EF8E-4328-A5A9-62F92EFBBD2F}" presName="middleNode" presStyleCnt="0"/>
      <dgm:spPr/>
    </dgm:pt>
    <dgm:pt modelId="{EBA6BB3B-71BE-432C-8EA6-8838EC3EE9D9}" type="pres">
      <dgm:prSet presAssocID="{199FC792-EF8E-4328-A5A9-62F92EFBBD2F}" presName="padding" presStyleLbl="node1" presStyleIdx="0" presStyleCnt="6"/>
      <dgm:spPr/>
    </dgm:pt>
    <dgm:pt modelId="{106E118A-9417-4B4F-B454-20A4DEC13985}" type="pres">
      <dgm:prSet presAssocID="{199FC792-EF8E-4328-A5A9-62F92EFBBD2F}" presName="shape" presStyleLbl="node1" presStyleIdx="1" presStyleCnt="6">
        <dgm:presLayoutVars>
          <dgm:bulletEnabled val="1"/>
        </dgm:presLayoutVars>
      </dgm:prSet>
      <dgm:spPr/>
      <dgm:t>
        <a:bodyPr/>
        <a:lstStyle/>
        <a:p>
          <a:pPr rtl="1"/>
          <a:endParaRPr lang="ar-SA"/>
        </a:p>
      </dgm:t>
    </dgm:pt>
    <dgm:pt modelId="{6F5A56AC-ACC1-4EFF-9038-36A054233F40}" type="pres">
      <dgm:prSet presAssocID="{08EE56BA-1F5F-4C8A-AD65-F4B7D2CB2427}" presName="sibTrans" presStyleLbl="sibTrans2D1" presStyleIdx="1" presStyleCnt="5"/>
      <dgm:spPr/>
      <dgm:t>
        <a:bodyPr/>
        <a:lstStyle/>
        <a:p>
          <a:pPr rtl="1"/>
          <a:endParaRPr lang="ar-SA"/>
        </a:p>
      </dgm:t>
    </dgm:pt>
    <dgm:pt modelId="{14D3C7CA-D5B2-4B50-A776-EC3D9E69691B}" type="pres">
      <dgm:prSet presAssocID="{E33FF52C-A49C-4E1D-97AC-6B1B833C6CD3}" presName="middleNode" presStyleCnt="0"/>
      <dgm:spPr/>
    </dgm:pt>
    <dgm:pt modelId="{186EC4DA-7D4F-4523-A942-020C55D61B2A}" type="pres">
      <dgm:prSet presAssocID="{E33FF52C-A49C-4E1D-97AC-6B1B833C6CD3}" presName="padding" presStyleLbl="node1" presStyleIdx="1" presStyleCnt="6"/>
      <dgm:spPr/>
    </dgm:pt>
    <dgm:pt modelId="{F994A0BD-01DE-4805-A982-2F0EEEA3A5E1}" type="pres">
      <dgm:prSet presAssocID="{E33FF52C-A49C-4E1D-97AC-6B1B833C6CD3}" presName="shape" presStyleLbl="node1" presStyleIdx="2" presStyleCnt="6">
        <dgm:presLayoutVars>
          <dgm:bulletEnabled val="1"/>
        </dgm:presLayoutVars>
      </dgm:prSet>
      <dgm:spPr/>
      <dgm:t>
        <a:bodyPr/>
        <a:lstStyle/>
        <a:p>
          <a:pPr rtl="1"/>
          <a:endParaRPr lang="ar-SA"/>
        </a:p>
      </dgm:t>
    </dgm:pt>
    <dgm:pt modelId="{AB473EAD-9BE5-4BA6-BF3B-AE43BA0EAE20}" type="pres">
      <dgm:prSet presAssocID="{413FDBF6-DBFE-470D-A5DF-DAFBAAE7B605}" presName="sibTrans" presStyleLbl="sibTrans2D1" presStyleIdx="2" presStyleCnt="5"/>
      <dgm:spPr/>
      <dgm:t>
        <a:bodyPr/>
        <a:lstStyle/>
        <a:p>
          <a:pPr rtl="1"/>
          <a:endParaRPr lang="ar-SA"/>
        </a:p>
      </dgm:t>
    </dgm:pt>
    <dgm:pt modelId="{698C29C1-60E2-419A-9F6B-15EAC2102CD7}" type="pres">
      <dgm:prSet presAssocID="{3C806C2B-3B39-4288-9157-9BDEC05749F9}" presName="middleNode" presStyleCnt="0"/>
      <dgm:spPr/>
    </dgm:pt>
    <dgm:pt modelId="{FAC15772-FE29-4472-B45C-29D7BBF5AADB}" type="pres">
      <dgm:prSet presAssocID="{3C806C2B-3B39-4288-9157-9BDEC05749F9}" presName="padding" presStyleLbl="node1" presStyleIdx="2" presStyleCnt="6"/>
      <dgm:spPr/>
    </dgm:pt>
    <dgm:pt modelId="{0394F734-8D2B-436A-B6F2-AD42D36DA440}" type="pres">
      <dgm:prSet presAssocID="{3C806C2B-3B39-4288-9157-9BDEC05749F9}" presName="shape" presStyleLbl="node1" presStyleIdx="3" presStyleCnt="6">
        <dgm:presLayoutVars>
          <dgm:bulletEnabled val="1"/>
        </dgm:presLayoutVars>
      </dgm:prSet>
      <dgm:spPr/>
      <dgm:t>
        <a:bodyPr/>
        <a:lstStyle/>
        <a:p>
          <a:pPr rtl="1"/>
          <a:endParaRPr lang="ar-SA"/>
        </a:p>
      </dgm:t>
    </dgm:pt>
    <dgm:pt modelId="{A3FEAE53-A4AD-4B7B-9A22-B08DADD24E0F}" type="pres">
      <dgm:prSet presAssocID="{B0471897-BDFA-488B-A2FA-019E4BE832D1}" presName="sibTrans" presStyleLbl="sibTrans2D1" presStyleIdx="3" presStyleCnt="5"/>
      <dgm:spPr/>
      <dgm:t>
        <a:bodyPr/>
        <a:lstStyle/>
        <a:p>
          <a:pPr rtl="1"/>
          <a:endParaRPr lang="ar-SA"/>
        </a:p>
      </dgm:t>
    </dgm:pt>
    <dgm:pt modelId="{DAF89EFF-A134-43A6-85E5-AA0F009299AB}" type="pres">
      <dgm:prSet presAssocID="{29825579-9731-46EC-86F2-17B21ED284A8}" presName="middleNode" presStyleCnt="0"/>
      <dgm:spPr/>
    </dgm:pt>
    <dgm:pt modelId="{AB19FF98-1F4C-443D-9935-C581F42F520E}" type="pres">
      <dgm:prSet presAssocID="{29825579-9731-46EC-86F2-17B21ED284A8}" presName="padding" presStyleLbl="node1" presStyleIdx="3" presStyleCnt="6"/>
      <dgm:spPr/>
    </dgm:pt>
    <dgm:pt modelId="{330C5F19-437C-4152-BBDA-6F4E2D6A7309}" type="pres">
      <dgm:prSet presAssocID="{29825579-9731-46EC-86F2-17B21ED284A8}" presName="shape" presStyleLbl="node1" presStyleIdx="4" presStyleCnt="6" custLinFactNeighborY="6163">
        <dgm:presLayoutVars>
          <dgm:bulletEnabled val="1"/>
        </dgm:presLayoutVars>
      </dgm:prSet>
      <dgm:spPr/>
      <dgm:t>
        <a:bodyPr/>
        <a:lstStyle/>
        <a:p>
          <a:pPr rtl="1"/>
          <a:endParaRPr lang="ar-SA"/>
        </a:p>
      </dgm:t>
    </dgm:pt>
    <dgm:pt modelId="{8CB3FEC3-18DE-4AE4-A17F-02562F643CC0}" type="pres">
      <dgm:prSet presAssocID="{D9F83A1E-70BA-4B97-9EDB-280B680B548E}" presName="sibTrans" presStyleLbl="sibTrans2D1" presStyleIdx="4" presStyleCnt="5"/>
      <dgm:spPr/>
      <dgm:t>
        <a:bodyPr/>
        <a:lstStyle/>
        <a:p>
          <a:pPr rtl="1"/>
          <a:endParaRPr lang="ar-SA"/>
        </a:p>
      </dgm:t>
    </dgm:pt>
    <dgm:pt modelId="{64469D26-A23F-419B-A554-9E5A4F1B6A38}" type="pres">
      <dgm:prSet presAssocID="{BC3B6C4C-1427-450A-89D0-EF6A6E6B6910}" presName="lastNode" presStyleLbl="node1" presStyleIdx="5" presStyleCnt="6">
        <dgm:presLayoutVars>
          <dgm:bulletEnabled val="1"/>
        </dgm:presLayoutVars>
      </dgm:prSet>
      <dgm:spPr/>
      <dgm:t>
        <a:bodyPr/>
        <a:lstStyle/>
        <a:p>
          <a:pPr rtl="1"/>
          <a:endParaRPr lang="ar-SA"/>
        </a:p>
      </dgm:t>
    </dgm:pt>
  </dgm:ptLst>
  <dgm:cxnLst>
    <dgm:cxn modelId="{CB5202E3-2437-4069-B41E-7FE039339B1F}" type="presOf" srcId="{3C806C2B-3B39-4288-9157-9BDEC05749F9}" destId="{0394F734-8D2B-436A-B6F2-AD42D36DA440}" srcOrd="0" destOrd="0" presId="urn:microsoft.com/office/officeart/2005/8/layout/bProcess2"/>
    <dgm:cxn modelId="{FB7FCAE6-FA92-42D5-96A0-EA4115A04C6D}" type="presOf" srcId="{1122F4D0-8BE3-4F6C-BAA6-11185234B65F}" destId="{0E67ECF9-B2D5-486F-927E-D3471C17FD50}" srcOrd="0" destOrd="0" presId="urn:microsoft.com/office/officeart/2005/8/layout/bProcess2"/>
    <dgm:cxn modelId="{F930432F-D202-4C40-A76B-7D63C2CFBF92}" type="presOf" srcId="{B0471897-BDFA-488B-A2FA-019E4BE832D1}" destId="{A3FEAE53-A4AD-4B7B-9A22-B08DADD24E0F}" srcOrd="0" destOrd="0" presId="urn:microsoft.com/office/officeart/2005/8/layout/bProcess2"/>
    <dgm:cxn modelId="{E980D06D-6546-4B45-852A-E124E28D64ED}" srcId="{CB7C0848-79BC-4CAA-B1E7-ED60066383D4}" destId="{29825579-9731-46EC-86F2-17B21ED284A8}" srcOrd="4" destOrd="0" parTransId="{A2B056D9-EC20-42E7-97FC-73FBFD3D7FC6}" sibTransId="{D9F83A1E-70BA-4B97-9EDB-280B680B548E}"/>
    <dgm:cxn modelId="{E4120338-5297-4E5A-86A0-F9CE6E524181}" type="presOf" srcId="{E33FF52C-A49C-4E1D-97AC-6B1B833C6CD3}" destId="{F994A0BD-01DE-4805-A982-2F0EEEA3A5E1}" srcOrd="0" destOrd="0" presId="urn:microsoft.com/office/officeart/2005/8/layout/bProcess2"/>
    <dgm:cxn modelId="{418DB7AA-91D5-40BA-87DF-01954564B192}" type="presOf" srcId="{08EE56BA-1F5F-4C8A-AD65-F4B7D2CB2427}" destId="{6F5A56AC-ACC1-4EFF-9038-36A054233F40}" srcOrd="0" destOrd="0" presId="urn:microsoft.com/office/officeart/2005/8/layout/bProcess2"/>
    <dgm:cxn modelId="{3A335745-B44A-4D36-B25B-05B106AD51C7}" type="presOf" srcId="{C8EE57D7-7AB5-47CA-91DF-8B5C080FFC7C}" destId="{C02C9B5C-9712-4DD7-A5CE-E3F98567E160}" srcOrd="0" destOrd="0" presId="urn:microsoft.com/office/officeart/2005/8/layout/bProcess2"/>
    <dgm:cxn modelId="{D0BAB7EA-69D3-4747-9DB7-42EB726134BA}" srcId="{CB7C0848-79BC-4CAA-B1E7-ED60066383D4}" destId="{E33FF52C-A49C-4E1D-97AC-6B1B833C6CD3}" srcOrd="2" destOrd="0" parTransId="{01311287-BA3F-4329-B727-034EA5BB2FD3}" sibTransId="{413FDBF6-DBFE-470D-A5DF-DAFBAAE7B605}"/>
    <dgm:cxn modelId="{D335B60F-8D3B-41C8-AF31-34C3344DC7AC}" type="presOf" srcId="{CB7C0848-79BC-4CAA-B1E7-ED60066383D4}" destId="{31F2630F-B5AE-4A82-8DD2-B4D3375CF249}" srcOrd="0" destOrd="0" presId="urn:microsoft.com/office/officeart/2005/8/layout/bProcess2"/>
    <dgm:cxn modelId="{B9EA00E1-0080-4126-A7FE-047B663365C8}" type="presOf" srcId="{29825579-9731-46EC-86F2-17B21ED284A8}" destId="{330C5F19-437C-4152-BBDA-6F4E2D6A7309}" srcOrd="0" destOrd="0" presId="urn:microsoft.com/office/officeart/2005/8/layout/bProcess2"/>
    <dgm:cxn modelId="{96E9DA2A-1392-4047-B902-6398786935EE}" type="presOf" srcId="{413FDBF6-DBFE-470D-A5DF-DAFBAAE7B605}" destId="{AB473EAD-9BE5-4BA6-BF3B-AE43BA0EAE20}" srcOrd="0" destOrd="0" presId="urn:microsoft.com/office/officeart/2005/8/layout/bProcess2"/>
    <dgm:cxn modelId="{29087B64-A1BC-47C3-B968-DF2376AF356F}" srcId="{CB7C0848-79BC-4CAA-B1E7-ED60066383D4}" destId="{199FC792-EF8E-4328-A5A9-62F92EFBBD2F}" srcOrd="1" destOrd="0" parTransId="{E963E2D4-BC81-47A9-B385-66019708BD1D}" sibTransId="{08EE56BA-1F5F-4C8A-AD65-F4B7D2CB2427}"/>
    <dgm:cxn modelId="{E5CD8412-66C1-4D6B-9930-989F24F63E1F}" type="presOf" srcId="{199FC792-EF8E-4328-A5A9-62F92EFBBD2F}" destId="{106E118A-9417-4B4F-B454-20A4DEC13985}" srcOrd="0" destOrd="0" presId="urn:microsoft.com/office/officeart/2005/8/layout/bProcess2"/>
    <dgm:cxn modelId="{388F9273-C4AF-4FA0-9D61-7EE881A07A08}" srcId="{CB7C0848-79BC-4CAA-B1E7-ED60066383D4}" destId="{BC3B6C4C-1427-450A-89D0-EF6A6E6B6910}" srcOrd="5" destOrd="0" parTransId="{5314CFB8-7B5F-4413-A9B4-2B6DC423EEB6}" sibTransId="{FAA2266B-F851-40E0-ACB7-24684114BF40}"/>
    <dgm:cxn modelId="{64FC509E-ABD9-4FB6-AAC4-FAAA25B32F5B}" srcId="{CB7C0848-79BC-4CAA-B1E7-ED60066383D4}" destId="{3C806C2B-3B39-4288-9157-9BDEC05749F9}" srcOrd="3" destOrd="0" parTransId="{4972FC7A-A33C-4A99-818A-C87520A7773E}" sibTransId="{B0471897-BDFA-488B-A2FA-019E4BE832D1}"/>
    <dgm:cxn modelId="{950C7F65-C01B-4664-B181-876C20671E3E}" type="presOf" srcId="{D9F83A1E-70BA-4B97-9EDB-280B680B548E}" destId="{8CB3FEC3-18DE-4AE4-A17F-02562F643CC0}" srcOrd="0" destOrd="0" presId="urn:microsoft.com/office/officeart/2005/8/layout/bProcess2"/>
    <dgm:cxn modelId="{57408130-0D7C-4E39-9C10-691FD78B48CF}" srcId="{CB7C0848-79BC-4CAA-B1E7-ED60066383D4}" destId="{C8EE57D7-7AB5-47CA-91DF-8B5C080FFC7C}" srcOrd="0" destOrd="0" parTransId="{3D0DFA42-EAB7-47B1-B1AD-08A6ED1AA0E8}" sibTransId="{1122F4D0-8BE3-4F6C-BAA6-11185234B65F}"/>
    <dgm:cxn modelId="{669AFAB4-B182-48F0-9F2D-F8E026044277}" type="presOf" srcId="{BC3B6C4C-1427-450A-89D0-EF6A6E6B6910}" destId="{64469D26-A23F-419B-A554-9E5A4F1B6A38}" srcOrd="0" destOrd="0" presId="urn:microsoft.com/office/officeart/2005/8/layout/bProcess2"/>
    <dgm:cxn modelId="{44CD7499-35AD-4274-9006-C4338FF22B33}" type="presParOf" srcId="{31F2630F-B5AE-4A82-8DD2-B4D3375CF249}" destId="{C02C9B5C-9712-4DD7-A5CE-E3F98567E160}" srcOrd="0" destOrd="0" presId="urn:microsoft.com/office/officeart/2005/8/layout/bProcess2"/>
    <dgm:cxn modelId="{A58AF736-3F23-4E32-B4B4-184E71711E4C}" type="presParOf" srcId="{31F2630F-B5AE-4A82-8DD2-B4D3375CF249}" destId="{0E67ECF9-B2D5-486F-927E-D3471C17FD50}" srcOrd="1" destOrd="0" presId="urn:microsoft.com/office/officeart/2005/8/layout/bProcess2"/>
    <dgm:cxn modelId="{5BBFAB91-7C78-431C-B25D-E180998FDFAB}" type="presParOf" srcId="{31F2630F-B5AE-4A82-8DD2-B4D3375CF249}" destId="{282D7BE4-FC4E-4F8B-A10E-58EFF6CB0587}" srcOrd="2" destOrd="0" presId="urn:microsoft.com/office/officeart/2005/8/layout/bProcess2"/>
    <dgm:cxn modelId="{C8BB5C2E-B154-49FC-89CD-CC4BF9E7545A}" type="presParOf" srcId="{282D7BE4-FC4E-4F8B-A10E-58EFF6CB0587}" destId="{EBA6BB3B-71BE-432C-8EA6-8838EC3EE9D9}" srcOrd="0" destOrd="0" presId="urn:microsoft.com/office/officeart/2005/8/layout/bProcess2"/>
    <dgm:cxn modelId="{6D86A303-4E46-4E17-8D38-CCF65D9A182E}" type="presParOf" srcId="{282D7BE4-FC4E-4F8B-A10E-58EFF6CB0587}" destId="{106E118A-9417-4B4F-B454-20A4DEC13985}" srcOrd="1" destOrd="0" presId="urn:microsoft.com/office/officeart/2005/8/layout/bProcess2"/>
    <dgm:cxn modelId="{853214CF-104D-4309-A92D-BC82D845D739}" type="presParOf" srcId="{31F2630F-B5AE-4A82-8DD2-B4D3375CF249}" destId="{6F5A56AC-ACC1-4EFF-9038-36A054233F40}" srcOrd="3" destOrd="0" presId="urn:microsoft.com/office/officeart/2005/8/layout/bProcess2"/>
    <dgm:cxn modelId="{F965D75D-4BDC-4289-B9B2-FFE320165FDF}" type="presParOf" srcId="{31F2630F-B5AE-4A82-8DD2-B4D3375CF249}" destId="{14D3C7CA-D5B2-4B50-A776-EC3D9E69691B}" srcOrd="4" destOrd="0" presId="urn:microsoft.com/office/officeart/2005/8/layout/bProcess2"/>
    <dgm:cxn modelId="{D4E48DF2-F084-46C6-A376-230F6A840E5E}" type="presParOf" srcId="{14D3C7CA-D5B2-4B50-A776-EC3D9E69691B}" destId="{186EC4DA-7D4F-4523-A942-020C55D61B2A}" srcOrd="0" destOrd="0" presId="urn:microsoft.com/office/officeart/2005/8/layout/bProcess2"/>
    <dgm:cxn modelId="{8C73476E-B8D7-41CD-9CC6-C32069EEB4F7}" type="presParOf" srcId="{14D3C7CA-D5B2-4B50-A776-EC3D9E69691B}" destId="{F994A0BD-01DE-4805-A982-2F0EEEA3A5E1}" srcOrd="1" destOrd="0" presId="urn:microsoft.com/office/officeart/2005/8/layout/bProcess2"/>
    <dgm:cxn modelId="{83A659D9-69F7-497C-A284-CBCFD67E0535}" type="presParOf" srcId="{31F2630F-B5AE-4A82-8DD2-B4D3375CF249}" destId="{AB473EAD-9BE5-4BA6-BF3B-AE43BA0EAE20}" srcOrd="5" destOrd="0" presId="urn:microsoft.com/office/officeart/2005/8/layout/bProcess2"/>
    <dgm:cxn modelId="{AF7EE0DF-D623-478A-AABF-EADF79D1E4D5}" type="presParOf" srcId="{31F2630F-B5AE-4A82-8DD2-B4D3375CF249}" destId="{698C29C1-60E2-419A-9F6B-15EAC2102CD7}" srcOrd="6" destOrd="0" presId="urn:microsoft.com/office/officeart/2005/8/layout/bProcess2"/>
    <dgm:cxn modelId="{43D91B6A-421C-4F28-8C3F-D376286CF526}" type="presParOf" srcId="{698C29C1-60E2-419A-9F6B-15EAC2102CD7}" destId="{FAC15772-FE29-4472-B45C-29D7BBF5AADB}" srcOrd="0" destOrd="0" presId="urn:microsoft.com/office/officeart/2005/8/layout/bProcess2"/>
    <dgm:cxn modelId="{B0711205-4C97-46CD-83E7-783D5FD8486A}" type="presParOf" srcId="{698C29C1-60E2-419A-9F6B-15EAC2102CD7}" destId="{0394F734-8D2B-436A-B6F2-AD42D36DA440}" srcOrd="1" destOrd="0" presId="urn:microsoft.com/office/officeart/2005/8/layout/bProcess2"/>
    <dgm:cxn modelId="{9E027607-A748-4A5B-938C-D6BD85D445EB}" type="presParOf" srcId="{31F2630F-B5AE-4A82-8DD2-B4D3375CF249}" destId="{A3FEAE53-A4AD-4B7B-9A22-B08DADD24E0F}" srcOrd="7" destOrd="0" presId="urn:microsoft.com/office/officeart/2005/8/layout/bProcess2"/>
    <dgm:cxn modelId="{AB1CD700-2D3A-44DC-96FE-99D35F5B7CF1}" type="presParOf" srcId="{31F2630F-B5AE-4A82-8DD2-B4D3375CF249}" destId="{DAF89EFF-A134-43A6-85E5-AA0F009299AB}" srcOrd="8" destOrd="0" presId="urn:microsoft.com/office/officeart/2005/8/layout/bProcess2"/>
    <dgm:cxn modelId="{0A45645C-D92C-4354-85DF-4AF2FA204D5E}" type="presParOf" srcId="{DAF89EFF-A134-43A6-85E5-AA0F009299AB}" destId="{AB19FF98-1F4C-443D-9935-C581F42F520E}" srcOrd="0" destOrd="0" presId="urn:microsoft.com/office/officeart/2005/8/layout/bProcess2"/>
    <dgm:cxn modelId="{072B0610-4C60-4882-B07E-597B7695ECAA}" type="presParOf" srcId="{DAF89EFF-A134-43A6-85E5-AA0F009299AB}" destId="{330C5F19-437C-4152-BBDA-6F4E2D6A7309}" srcOrd="1" destOrd="0" presId="urn:microsoft.com/office/officeart/2005/8/layout/bProcess2"/>
    <dgm:cxn modelId="{45167BD1-A182-4E7F-83DB-8B04E0789030}" type="presParOf" srcId="{31F2630F-B5AE-4A82-8DD2-B4D3375CF249}" destId="{8CB3FEC3-18DE-4AE4-A17F-02562F643CC0}" srcOrd="9" destOrd="0" presId="urn:microsoft.com/office/officeart/2005/8/layout/bProcess2"/>
    <dgm:cxn modelId="{D28FD815-BA50-4578-90B4-819358F38D06}" type="presParOf" srcId="{31F2630F-B5AE-4A82-8DD2-B4D3375CF249}" destId="{64469D26-A23F-419B-A554-9E5A4F1B6A38}" srcOrd="1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7C0848-79BC-4CAA-B1E7-ED60066383D4}"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pPr rtl="1"/>
          <a:endParaRPr lang="ar-SA"/>
        </a:p>
      </dgm:t>
    </dgm:pt>
    <dgm:pt modelId="{C8EE57D7-7AB5-47CA-91DF-8B5C080FFC7C}">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dirty="0" smtClean="0"/>
            <a:t>Google Docs</a:t>
          </a:r>
          <a:endParaRPr lang="ar-SA" sz="1200" b="1" dirty="0">
            <a:latin typeface="Traditional Arabic" pitchFamily="18" charset="-78"/>
            <a:cs typeface="Traditional Arabic" pitchFamily="18" charset="-78"/>
          </a:endParaRPr>
        </a:p>
      </dgm:t>
    </dgm:pt>
    <dgm:pt modelId="{3D0DFA42-EAB7-47B1-B1AD-08A6ED1AA0E8}" type="parTrans" cxnId="{57408130-0D7C-4E39-9C10-691FD78B48CF}">
      <dgm:prSet/>
      <dgm:spPr/>
      <dgm:t>
        <a:bodyPr/>
        <a:lstStyle/>
        <a:p>
          <a:pPr rtl="1"/>
          <a:endParaRPr lang="ar-SA" sz="1200" b="1">
            <a:latin typeface="Traditional Arabic" pitchFamily="18" charset="-78"/>
            <a:cs typeface="Traditional Arabic" pitchFamily="18" charset="-78"/>
          </a:endParaRPr>
        </a:p>
      </dgm:t>
    </dgm:pt>
    <dgm:pt modelId="{1122F4D0-8BE3-4F6C-BAA6-11185234B65F}" type="sibTrans" cxnId="{57408130-0D7C-4E39-9C10-691FD78B48C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199FC792-EF8E-4328-A5A9-62F92EFBBD2F}">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dirty="0" smtClean="0"/>
            <a:t>Jay cut</a:t>
          </a:r>
          <a:endParaRPr lang="ar-SA" sz="1200" b="1" dirty="0">
            <a:latin typeface="Traditional Arabic" pitchFamily="18" charset="-78"/>
            <a:cs typeface="Traditional Arabic" pitchFamily="18" charset="-78"/>
          </a:endParaRPr>
        </a:p>
      </dgm:t>
    </dgm:pt>
    <dgm:pt modelId="{E963E2D4-BC81-47A9-B385-66019708BD1D}" type="parTrans" cxnId="{29087B64-A1BC-47C3-B968-DF2376AF356F}">
      <dgm:prSet/>
      <dgm:spPr/>
      <dgm:t>
        <a:bodyPr/>
        <a:lstStyle/>
        <a:p>
          <a:pPr rtl="1"/>
          <a:endParaRPr lang="ar-SA" sz="1200" b="1">
            <a:latin typeface="Traditional Arabic" pitchFamily="18" charset="-78"/>
            <a:cs typeface="Traditional Arabic" pitchFamily="18" charset="-78"/>
          </a:endParaRPr>
        </a:p>
      </dgm:t>
    </dgm:pt>
    <dgm:pt modelId="{08EE56BA-1F5F-4C8A-AD65-F4B7D2CB2427}" type="sibTrans" cxnId="{29087B64-A1BC-47C3-B968-DF2376AF356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E33FF52C-A49C-4E1D-97AC-6B1B833C6CD3}">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dirty="0" smtClean="0"/>
            <a:t>Drop box</a:t>
          </a:r>
          <a:endParaRPr lang="ar-SA" sz="1200" b="1" dirty="0">
            <a:latin typeface="Traditional Arabic" pitchFamily="18" charset="-78"/>
            <a:cs typeface="Traditional Arabic" pitchFamily="18" charset="-78"/>
          </a:endParaRPr>
        </a:p>
      </dgm:t>
    </dgm:pt>
    <dgm:pt modelId="{01311287-BA3F-4329-B727-034EA5BB2FD3}" type="parTrans" cxnId="{D0BAB7EA-69D3-4747-9DB7-42EB726134BA}">
      <dgm:prSet/>
      <dgm:spPr/>
      <dgm:t>
        <a:bodyPr/>
        <a:lstStyle/>
        <a:p>
          <a:pPr rtl="1"/>
          <a:endParaRPr lang="ar-SA" sz="1200" b="1">
            <a:latin typeface="Traditional Arabic" pitchFamily="18" charset="-78"/>
            <a:cs typeface="Traditional Arabic" pitchFamily="18" charset="-78"/>
          </a:endParaRPr>
        </a:p>
      </dgm:t>
    </dgm:pt>
    <dgm:pt modelId="{413FDBF6-DBFE-470D-A5DF-DAFBAAE7B605}" type="sibTrans" cxnId="{D0BAB7EA-69D3-4747-9DB7-42EB726134BA}">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3C806C2B-3B39-4288-9157-9BDEC05749F9}">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en-US" sz="1200" dirty="0" smtClean="0"/>
            <a:t>Aviary Music Creator</a:t>
          </a:r>
          <a:endParaRPr lang="ar-SA" sz="1200" b="1" dirty="0">
            <a:latin typeface="Traditional Arabic" pitchFamily="18" charset="-78"/>
            <a:cs typeface="Traditional Arabic" pitchFamily="18" charset="-78"/>
          </a:endParaRPr>
        </a:p>
      </dgm:t>
    </dgm:pt>
    <dgm:pt modelId="{4972FC7A-A33C-4A99-818A-C87520A7773E}" type="parTrans" cxnId="{64FC509E-ABD9-4FB6-AAC4-FAAA25B32F5B}">
      <dgm:prSet/>
      <dgm:spPr/>
      <dgm:t>
        <a:bodyPr/>
        <a:lstStyle/>
        <a:p>
          <a:pPr rtl="1"/>
          <a:endParaRPr lang="ar-SA" sz="1200" b="1">
            <a:latin typeface="Traditional Arabic" pitchFamily="18" charset="-78"/>
            <a:cs typeface="Traditional Arabic" pitchFamily="18" charset="-78"/>
          </a:endParaRPr>
        </a:p>
      </dgm:t>
    </dgm:pt>
    <dgm:pt modelId="{B0471897-BDFA-488B-A2FA-019E4BE832D1}" type="sibTrans" cxnId="{64FC509E-ABD9-4FB6-AAC4-FAAA25B32F5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endParaRPr lang="ar-SA" sz="1200" b="1">
            <a:latin typeface="Traditional Arabic" pitchFamily="18" charset="-78"/>
            <a:cs typeface="Traditional Arabic" pitchFamily="18" charset="-78"/>
          </a:endParaRPr>
        </a:p>
      </dgm:t>
    </dgm:pt>
    <dgm:pt modelId="{31F2630F-B5AE-4A82-8DD2-B4D3375CF249}" type="pres">
      <dgm:prSet presAssocID="{CB7C0848-79BC-4CAA-B1E7-ED60066383D4}" presName="diagram" presStyleCnt="0">
        <dgm:presLayoutVars>
          <dgm:dir/>
          <dgm:resizeHandles/>
        </dgm:presLayoutVars>
      </dgm:prSet>
      <dgm:spPr/>
      <dgm:t>
        <a:bodyPr/>
        <a:lstStyle/>
        <a:p>
          <a:pPr rtl="1"/>
          <a:endParaRPr lang="ar-SA"/>
        </a:p>
      </dgm:t>
    </dgm:pt>
    <dgm:pt modelId="{C02C9B5C-9712-4DD7-A5CE-E3F98567E160}" type="pres">
      <dgm:prSet presAssocID="{C8EE57D7-7AB5-47CA-91DF-8B5C080FFC7C}" presName="firstNode" presStyleLbl="node1" presStyleIdx="0" presStyleCnt="4" custScaleX="73104">
        <dgm:presLayoutVars>
          <dgm:bulletEnabled val="1"/>
        </dgm:presLayoutVars>
      </dgm:prSet>
      <dgm:spPr/>
      <dgm:t>
        <a:bodyPr/>
        <a:lstStyle/>
        <a:p>
          <a:pPr rtl="1"/>
          <a:endParaRPr lang="ar-SA"/>
        </a:p>
      </dgm:t>
    </dgm:pt>
    <dgm:pt modelId="{0E67ECF9-B2D5-486F-927E-D3471C17FD50}" type="pres">
      <dgm:prSet presAssocID="{1122F4D0-8BE3-4F6C-BAA6-11185234B65F}" presName="sibTrans" presStyleLbl="sibTrans2D1" presStyleIdx="0" presStyleCnt="3"/>
      <dgm:spPr/>
      <dgm:t>
        <a:bodyPr/>
        <a:lstStyle/>
        <a:p>
          <a:pPr rtl="1"/>
          <a:endParaRPr lang="ar-SA"/>
        </a:p>
      </dgm:t>
    </dgm:pt>
    <dgm:pt modelId="{282D7BE4-FC4E-4F8B-A10E-58EFF6CB0587}" type="pres">
      <dgm:prSet presAssocID="{199FC792-EF8E-4328-A5A9-62F92EFBBD2F}" presName="middleNode" presStyleCnt="0"/>
      <dgm:spPr/>
    </dgm:pt>
    <dgm:pt modelId="{EBA6BB3B-71BE-432C-8EA6-8838EC3EE9D9}" type="pres">
      <dgm:prSet presAssocID="{199FC792-EF8E-4328-A5A9-62F92EFBBD2F}" presName="padding" presStyleLbl="node1" presStyleIdx="0" presStyleCnt="4"/>
      <dgm:spPr/>
    </dgm:pt>
    <dgm:pt modelId="{106E118A-9417-4B4F-B454-20A4DEC13985}" type="pres">
      <dgm:prSet presAssocID="{199FC792-EF8E-4328-A5A9-62F92EFBBD2F}" presName="shape" presStyleLbl="node1" presStyleIdx="1" presStyleCnt="4">
        <dgm:presLayoutVars>
          <dgm:bulletEnabled val="1"/>
        </dgm:presLayoutVars>
      </dgm:prSet>
      <dgm:spPr/>
      <dgm:t>
        <a:bodyPr/>
        <a:lstStyle/>
        <a:p>
          <a:pPr rtl="1"/>
          <a:endParaRPr lang="ar-SA"/>
        </a:p>
      </dgm:t>
    </dgm:pt>
    <dgm:pt modelId="{6F5A56AC-ACC1-4EFF-9038-36A054233F40}" type="pres">
      <dgm:prSet presAssocID="{08EE56BA-1F5F-4C8A-AD65-F4B7D2CB2427}" presName="sibTrans" presStyleLbl="sibTrans2D1" presStyleIdx="1" presStyleCnt="3"/>
      <dgm:spPr/>
      <dgm:t>
        <a:bodyPr/>
        <a:lstStyle/>
        <a:p>
          <a:pPr rtl="1"/>
          <a:endParaRPr lang="ar-SA"/>
        </a:p>
      </dgm:t>
    </dgm:pt>
    <dgm:pt modelId="{14D3C7CA-D5B2-4B50-A776-EC3D9E69691B}" type="pres">
      <dgm:prSet presAssocID="{E33FF52C-A49C-4E1D-97AC-6B1B833C6CD3}" presName="middleNode" presStyleCnt="0"/>
      <dgm:spPr/>
    </dgm:pt>
    <dgm:pt modelId="{186EC4DA-7D4F-4523-A942-020C55D61B2A}" type="pres">
      <dgm:prSet presAssocID="{E33FF52C-A49C-4E1D-97AC-6B1B833C6CD3}" presName="padding" presStyleLbl="node1" presStyleIdx="1" presStyleCnt="4"/>
      <dgm:spPr/>
    </dgm:pt>
    <dgm:pt modelId="{F994A0BD-01DE-4805-A982-2F0EEEA3A5E1}" type="pres">
      <dgm:prSet presAssocID="{E33FF52C-A49C-4E1D-97AC-6B1B833C6CD3}" presName="shape" presStyleLbl="node1" presStyleIdx="2" presStyleCnt="4">
        <dgm:presLayoutVars>
          <dgm:bulletEnabled val="1"/>
        </dgm:presLayoutVars>
      </dgm:prSet>
      <dgm:spPr/>
      <dgm:t>
        <a:bodyPr/>
        <a:lstStyle/>
        <a:p>
          <a:pPr rtl="1"/>
          <a:endParaRPr lang="ar-SA"/>
        </a:p>
      </dgm:t>
    </dgm:pt>
    <dgm:pt modelId="{AB473EAD-9BE5-4BA6-BF3B-AE43BA0EAE20}" type="pres">
      <dgm:prSet presAssocID="{413FDBF6-DBFE-470D-A5DF-DAFBAAE7B605}" presName="sibTrans" presStyleLbl="sibTrans2D1" presStyleIdx="2" presStyleCnt="3"/>
      <dgm:spPr/>
      <dgm:t>
        <a:bodyPr/>
        <a:lstStyle/>
        <a:p>
          <a:pPr rtl="1"/>
          <a:endParaRPr lang="ar-SA"/>
        </a:p>
      </dgm:t>
    </dgm:pt>
    <dgm:pt modelId="{5626A914-CA61-4139-A933-EE779A73E2DB}" type="pres">
      <dgm:prSet presAssocID="{3C806C2B-3B39-4288-9157-9BDEC05749F9}" presName="lastNode" presStyleLbl="node1" presStyleIdx="3" presStyleCnt="4">
        <dgm:presLayoutVars>
          <dgm:bulletEnabled val="1"/>
        </dgm:presLayoutVars>
      </dgm:prSet>
      <dgm:spPr/>
      <dgm:t>
        <a:bodyPr/>
        <a:lstStyle/>
        <a:p>
          <a:pPr rtl="1"/>
          <a:endParaRPr lang="ar-SA"/>
        </a:p>
      </dgm:t>
    </dgm:pt>
  </dgm:ptLst>
  <dgm:cxnLst>
    <dgm:cxn modelId="{8D1E6DEE-8923-4CD3-8260-488AC236D53D}" type="presOf" srcId="{199FC792-EF8E-4328-A5A9-62F92EFBBD2F}" destId="{106E118A-9417-4B4F-B454-20A4DEC13985}" srcOrd="0" destOrd="0" presId="urn:microsoft.com/office/officeart/2005/8/layout/bProcess2"/>
    <dgm:cxn modelId="{D45500D1-720E-4844-8645-9A20E23C4E23}" type="presOf" srcId="{1122F4D0-8BE3-4F6C-BAA6-11185234B65F}" destId="{0E67ECF9-B2D5-486F-927E-D3471C17FD50}" srcOrd="0" destOrd="0" presId="urn:microsoft.com/office/officeart/2005/8/layout/bProcess2"/>
    <dgm:cxn modelId="{4A75F1BF-D9E5-470A-BB34-D63E28FE7D10}" type="presOf" srcId="{CB7C0848-79BC-4CAA-B1E7-ED60066383D4}" destId="{31F2630F-B5AE-4A82-8DD2-B4D3375CF249}" srcOrd="0" destOrd="0" presId="urn:microsoft.com/office/officeart/2005/8/layout/bProcess2"/>
    <dgm:cxn modelId="{2CC2EA95-F28A-46B2-9A40-093086729347}" type="presOf" srcId="{3C806C2B-3B39-4288-9157-9BDEC05749F9}" destId="{5626A914-CA61-4139-A933-EE779A73E2DB}" srcOrd="0" destOrd="0" presId="urn:microsoft.com/office/officeart/2005/8/layout/bProcess2"/>
    <dgm:cxn modelId="{D0BAB7EA-69D3-4747-9DB7-42EB726134BA}" srcId="{CB7C0848-79BC-4CAA-B1E7-ED60066383D4}" destId="{E33FF52C-A49C-4E1D-97AC-6B1B833C6CD3}" srcOrd="2" destOrd="0" parTransId="{01311287-BA3F-4329-B727-034EA5BB2FD3}" sibTransId="{413FDBF6-DBFE-470D-A5DF-DAFBAAE7B605}"/>
    <dgm:cxn modelId="{1B53328B-01F8-4AC5-B792-F21FACFCD1C8}" type="presOf" srcId="{C8EE57D7-7AB5-47CA-91DF-8B5C080FFC7C}" destId="{C02C9B5C-9712-4DD7-A5CE-E3F98567E160}" srcOrd="0" destOrd="0" presId="urn:microsoft.com/office/officeart/2005/8/layout/bProcess2"/>
    <dgm:cxn modelId="{29087B64-A1BC-47C3-B968-DF2376AF356F}" srcId="{CB7C0848-79BC-4CAA-B1E7-ED60066383D4}" destId="{199FC792-EF8E-4328-A5A9-62F92EFBBD2F}" srcOrd="1" destOrd="0" parTransId="{E963E2D4-BC81-47A9-B385-66019708BD1D}" sibTransId="{08EE56BA-1F5F-4C8A-AD65-F4B7D2CB2427}"/>
    <dgm:cxn modelId="{3EB3FCE5-757B-4103-9A8C-6DE58D8D5789}" type="presOf" srcId="{E33FF52C-A49C-4E1D-97AC-6B1B833C6CD3}" destId="{F994A0BD-01DE-4805-A982-2F0EEEA3A5E1}" srcOrd="0" destOrd="0" presId="urn:microsoft.com/office/officeart/2005/8/layout/bProcess2"/>
    <dgm:cxn modelId="{64FC509E-ABD9-4FB6-AAC4-FAAA25B32F5B}" srcId="{CB7C0848-79BC-4CAA-B1E7-ED60066383D4}" destId="{3C806C2B-3B39-4288-9157-9BDEC05749F9}" srcOrd="3" destOrd="0" parTransId="{4972FC7A-A33C-4A99-818A-C87520A7773E}" sibTransId="{B0471897-BDFA-488B-A2FA-019E4BE832D1}"/>
    <dgm:cxn modelId="{C11A1997-9E05-47C9-B4CB-976C8088F191}" type="presOf" srcId="{08EE56BA-1F5F-4C8A-AD65-F4B7D2CB2427}" destId="{6F5A56AC-ACC1-4EFF-9038-36A054233F40}" srcOrd="0" destOrd="0" presId="urn:microsoft.com/office/officeart/2005/8/layout/bProcess2"/>
    <dgm:cxn modelId="{57408130-0D7C-4E39-9C10-691FD78B48CF}" srcId="{CB7C0848-79BC-4CAA-B1E7-ED60066383D4}" destId="{C8EE57D7-7AB5-47CA-91DF-8B5C080FFC7C}" srcOrd="0" destOrd="0" parTransId="{3D0DFA42-EAB7-47B1-B1AD-08A6ED1AA0E8}" sibTransId="{1122F4D0-8BE3-4F6C-BAA6-11185234B65F}"/>
    <dgm:cxn modelId="{F2893C80-7F7C-430C-9F15-FCD1766066E6}" type="presOf" srcId="{413FDBF6-DBFE-470D-A5DF-DAFBAAE7B605}" destId="{AB473EAD-9BE5-4BA6-BF3B-AE43BA0EAE20}" srcOrd="0" destOrd="0" presId="urn:microsoft.com/office/officeart/2005/8/layout/bProcess2"/>
    <dgm:cxn modelId="{8FCEE9FE-517C-44D9-8891-413D127AAE5D}" type="presParOf" srcId="{31F2630F-B5AE-4A82-8DD2-B4D3375CF249}" destId="{C02C9B5C-9712-4DD7-A5CE-E3F98567E160}" srcOrd="0" destOrd="0" presId="urn:microsoft.com/office/officeart/2005/8/layout/bProcess2"/>
    <dgm:cxn modelId="{F2B3C78D-2986-4698-89D8-7A720877A97D}" type="presParOf" srcId="{31F2630F-B5AE-4A82-8DD2-B4D3375CF249}" destId="{0E67ECF9-B2D5-486F-927E-D3471C17FD50}" srcOrd="1" destOrd="0" presId="urn:microsoft.com/office/officeart/2005/8/layout/bProcess2"/>
    <dgm:cxn modelId="{9CEB2382-3741-40CD-94FF-67F7BFFE6586}" type="presParOf" srcId="{31F2630F-B5AE-4A82-8DD2-B4D3375CF249}" destId="{282D7BE4-FC4E-4F8B-A10E-58EFF6CB0587}" srcOrd="2" destOrd="0" presId="urn:microsoft.com/office/officeart/2005/8/layout/bProcess2"/>
    <dgm:cxn modelId="{1EE07A1A-680C-4C46-B69E-357D0C3BADBD}" type="presParOf" srcId="{282D7BE4-FC4E-4F8B-A10E-58EFF6CB0587}" destId="{EBA6BB3B-71BE-432C-8EA6-8838EC3EE9D9}" srcOrd="0" destOrd="0" presId="urn:microsoft.com/office/officeart/2005/8/layout/bProcess2"/>
    <dgm:cxn modelId="{EE0B6E96-8A37-4211-91A0-A3ED22BFF11B}" type="presParOf" srcId="{282D7BE4-FC4E-4F8B-A10E-58EFF6CB0587}" destId="{106E118A-9417-4B4F-B454-20A4DEC13985}" srcOrd="1" destOrd="0" presId="urn:microsoft.com/office/officeart/2005/8/layout/bProcess2"/>
    <dgm:cxn modelId="{709A9B7F-928F-476E-ACE5-F7777CE51F85}" type="presParOf" srcId="{31F2630F-B5AE-4A82-8DD2-B4D3375CF249}" destId="{6F5A56AC-ACC1-4EFF-9038-36A054233F40}" srcOrd="3" destOrd="0" presId="urn:microsoft.com/office/officeart/2005/8/layout/bProcess2"/>
    <dgm:cxn modelId="{D202663D-B68A-43C5-951B-9C18BF2B9BE0}" type="presParOf" srcId="{31F2630F-B5AE-4A82-8DD2-B4D3375CF249}" destId="{14D3C7CA-D5B2-4B50-A776-EC3D9E69691B}" srcOrd="4" destOrd="0" presId="urn:microsoft.com/office/officeart/2005/8/layout/bProcess2"/>
    <dgm:cxn modelId="{06D964EA-3B34-41CD-BE88-EF608EBA5D4E}" type="presParOf" srcId="{14D3C7CA-D5B2-4B50-A776-EC3D9E69691B}" destId="{186EC4DA-7D4F-4523-A942-020C55D61B2A}" srcOrd="0" destOrd="0" presId="urn:microsoft.com/office/officeart/2005/8/layout/bProcess2"/>
    <dgm:cxn modelId="{48447D48-56E6-40FD-A0CE-B1D0B31D5103}" type="presParOf" srcId="{14D3C7CA-D5B2-4B50-A776-EC3D9E69691B}" destId="{F994A0BD-01DE-4805-A982-2F0EEEA3A5E1}" srcOrd="1" destOrd="0" presId="urn:microsoft.com/office/officeart/2005/8/layout/bProcess2"/>
    <dgm:cxn modelId="{630657C7-9AF1-41B5-9B2C-EA60C641AAB4}" type="presParOf" srcId="{31F2630F-B5AE-4A82-8DD2-B4D3375CF249}" destId="{AB473EAD-9BE5-4BA6-BF3B-AE43BA0EAE20}" srcOrd="5" destOrd="0" presId="urn:microsoft.com/office/officeart/2005/8/layout/bProcess2"/>
    <dgm:cxn modelId="{7A7B6650-6D18-4C49-BA1F-0100A206498A}" type="presParOf" srcId="{31F2630F-B5AE-4A82-8DD2-B4D3375CF249}" destId="{5626A914-CA61-4139-A933-EE779A73E2DB}"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C9B5C-9712-4DD7-A5CE-E3F98567E160}">
      <dsp:nvSpPr>
        <dsp:cNvPr id="0" name=""/>
        <dsp:cNvSpPr/>
      </dsp:nvSpPr>
      <dsp:spPr>
        <a:xfrm>
          <a:off x="1685904" y="3056"/>
          <a:ext cx="893024" cy="1221581"/>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dirty="0" smtClean="0"/>
            <a:t>البرمجة </a:t>
          </a:r>
          <a:endParaRPr lang="ar-SA" sz="1800" kern="1200" dirty="0"/>
        </a:p>
      </dsp:txBody>
      <dsp:txXfrm>
        <a:off x="1816684" y="181952"/>
        <a:ext cx="631464" cy="863789"/>
      </dsp:txXfrm>
    </dsp:sp>
    <dsp:sp modelId="{0E67ECF9-B2D5-486F-927E-D3471C17FD50}">
      <dsp:nvSpPr>
        <dsp:cNvPr id="0" name=""/>
        <dsp:cNvSpPr/>
      </dsp:nvSpPr>
      <dsp:spPr>
        <a:xfrm rot="10800000">
          <a:off x="1918639" y="1382374"/>
          <a:ext cx="427553" cy="334401"/>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106E118A-9417-4B4F-B454-20A4DEC13985}">
      <dsp:nvSpPr>
        <dsp:cNvPr id="0" name=""/>
        <dsp:cNvSpPr/>
      </dsp:nvSpPr>
      <dsp:spPr>
        <a:xfrm>
          <a:off x="1725019" y="1855584"/>
          <a:ext cx="814794" cy="81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المرونة </a:t>
          </a:r>
          <a:endParaRPr lang="ar-SA" sz="1600" kern="1200" dirty="0"/>
        </a:p>
      </dsp:txBody>
      <dsp:txXfrm>
        <a:off x="1844343" y="1974908"/>
        <a:ext cx="576146" cy="576146"/>
      </dsp:txXfrm>
    </dsp:sp>
    <dsp:sp modelId="{6F5A56AC-ACC1-4EFF-9038-36A054233F40}">
      <dsp:nvSpPr>
        <dsp:cNvPr id="0" name=""/>
        <dsp:cNvSpPr/>
      </dsp:nvSpPr>
      <dsp:spPr>
        <a:xfrm rot="10800000">
          <a:off x="1918639" y="2929812"/>
          <a:ext cx="427553" cy="334401"/>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F994A0BD-01DE-4805-A982-2F0EEEA3A5E1}">
      <dsp:nvSpPr>
        <dsp:cNvPr id="0" name=""/>
        <dsp:cNvSpPr/>
      </dsp:nvSpPr>
      <dsp:spPr>
        <a:xfrm>
          <a:off x="1725019" y="3504718"/>
          <a:ext cx="814794" cy="81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سهولة التنفيذ</a:t>
          </a:r>
          <a:endParaRPr lang="ar-SA" sz="1600" kern="1200" dirty="0"/>
        </a:p>
      </dsp:txBody>
      <dsp:txXfrm>
        <a:off x="1844343" y="3624042"/>
        <a:ext cx="576146" cy="576146"/>
      </dsp:txXfrm>
    </dsp:sp>
    <dsp:sp modelId="{AB473EAD-9BE5-4BA6-BF3B-AE43BA0EAE20}">
      <dsp:nvSpPr>
        <dsp:cNvPr id="0" name=""/>
        <dsp:cNvSpPr/>
      </dsp:nvSpPr>
      <dsp:spPr>
        <a:xfrm rot="5400000">
          <a:off x="2844289" y="3744915"/>
          <a:ext cx="427553" cy="334401"/>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0394F734-8D2B-436A-B6F2-AD42D36DA440}">
      <dsp:nvSpPr>
        <dsp:cNvPr id="0" name=""/>
        <dsp:cNvSpPr/>
      </dsp:nvSpPr>
      <dsp:spPr>
        <a:xfrm>
          <a:off x="3557390" y="3504718"/>
          <a:ext cx="814794" cy="81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الذكاء </a:t>
          </a:r>
          <a:endParaRPr lang="ar-SA" sz="1600" kern="1200" dirty="0"/>
        </a:p>
      </dsp:txBody>
      <dsp:txXfrm>
        <a:off x="3676714" y="3624042"/>
        <a:ext cx="576146" cy="576146"/>
      </dsp:txXfrm>
    </dsp:sp>
    <dsp:sp modelId="{A3FEAE53-A4AD-4B7B-9A22-B08DADD24E0F}">
      <dsp:nvSpPr>
        <dsp:cNvPr id="0" name=""/>
        <dsp:cNvSpPr/>
      </dsp:nvSpPr>
      <dsp:spPr>
        <a:xfrm>
          <a:off x="3751011" y="2910883"/>
          <a:ext cx="427553" cy="334401"/>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330C5F19-437C-4152-BBDA-6F4E2D6A7309}">
      <dsp:nvSpPr>
        <dsp:cNvPr id="0" name=""/>
        <dsp:cNvSpPr/>
      </dsp:nvSpPr>
      <dsp:spPr>
        <a:xfrm>
          <a:off x="3557390" y="1855584"/>
          <a:ext cx="814794" cy="81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الوصول</a:t>
          </a:r>
          <a:endParaRPr lang="ar-SA" sz="1600" kern="1200" dirty="0"/>
        </a:p>
      </dsp:txBody>
      <dsp:txXfrm>
        <a:off x="3676714" y="1974908"/>
        <a:ext cx="576146" cy="576146"/>
      </dsp:txXfrm>
    </dsp:sp>
    <dsp:sp modelId="{8CB3FEC3-18DE-4AE4-A17F-02562F643CC0}">
      <dsp:nvSpPr>
        <dsp:cNvPr id="0" name=""/>
        <dsp:cNvSpPr/>
      </dsp:nvSpPr>
      <dsp:spPr>
        <a:xfrm>
          <a:off x="3751011" y="1261749"/>
          <a:ext cx="427553" cy="334401"/>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10E1AEAA-A206-4F3F-8DA2-18452DDE799F}">
      <dsp:nvSpPr>
        <dsp:cNvPr id="0" name=""/>
        <dsp:cNvSpPr/>
      </dsp:nvSpPr>
      <dsp:spPr>
        <a:xfrm>
          <a:off x="3557390" y="206449"/>
          <a:ext cx="814794" cy="81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طاقة الحوسبة</a:t>
          </a:r>
          <a:endParaRPr lang="ar-SA" sz="1600" kern="1200" dirty="0"/>
        </a:p>
      </dsp:txBody>
      <dsp:txXfrm>
        <a:off x="3676714" y="325773"/>
        <a:ext cx="576146" cy="576146"/>
      </dsp:txXfrm>
    </dsp:sp>
    <dsp:sp modelId="{D6B928CC-1DB4-4504-8DE4-2A3A39930CCC}">
      <dsp:nvSpPr>
        <dsp:cNvPr id="0" name=""/>
        <dsp:cNvSpPr/>
      </dsp:nvSpPr>
      <dsp:spPr>
        <a:xfrm rot="5400000">
          <a:off x="4574965" y="446645"/>
          <a:ext cx="427553" cy="334401"/>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5D404529-67C9-435C-A697-A5FE733F13E3}">
      <dsp:nvSpPr>
        <dsp:cNvPr id="0" name=""/>
        <dsp:cNvSpPr/>
      </dsp:nvSpPr>
      <dsp:spPr>
        <a:xfrm>
          <a:off x="5186369" y="206449"/>
          <a:ext cx="1521604" cy="81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مركزية المستخدم</a:t>
          </a:r>
          <a:endParaRPr lang="ar-SA" sz="1600" kern="1200" dirty="0"/>
        </a:p>
      </dsp:txBody>
      <dsp:txXfrm>
        <a:off x="5409203" y="325773"/>
        <a:ext cx="1075936" cy="576146"/>
      </dsp:txXfrm>
    </dsp:sp>
    <dsp:sp modelId="{489E7FB4-BFA9-4582-A4A3-E19BF54153A5}">
      <dsp:nvSpPr>
        <dsp:cNvPr id="0" name=""/>
        <dsp:cNvSpPr/>
      </dsp:nvSpPr>
      <dsp:spPr>
        <a:xfrm rot="10800000">
          <a:off x="5733395" y="1280677"/>
          <a:ext cx="427553" cy="334401"/>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9000077A-545E-40E9-A09B-B58F8F624E26}">
      <dsp:nvSpPr>
        <dsp:cNvPr id="0" name=""/>
        <dsp:cNvSpPr/>
      </dsp:nvSpPr>
      <dsp:spPr>
        <a:xfrm>
          <a:off x="5186369" y="1855584"/>
          <a:ext cx="1521604" cy="81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t>مركزية البنية التحتية</a:t>
          </a:r>
          <a:endParaRPr lang="ar-SA" sz="1600" kern="1200" dirty="0"/>
        </a:p>
      </dsp:txBody>
      <dsp:txXfrm>
        <a:off x="5409203" y="1974908"/>
        <a:ext cx="1075936" cy="576146"/>
      </dsp:txXfrm>
    </dsp:sp>
    <dsp:sp modelId="{842A5CE0-3A9D-4124-AA39-788670B3F9EF}">
      <dsp:nvSpPr>
        <dsp:cNvPr id="0" name=""/>
        <dsp:cNvSpPr/>
      </dsp:nvSpPr>
      <dsp:spPr>
        <a:xfrm rot="10800000">
          <a:off x="5733395" y="2828115"/>
          <a:ext cx="427553" cy="334401"/>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3CE77443-B6DC-4D75-94CC-93C52881E53D}">
      <dsp:nvSpPr>
        <dsp:cNvPr id="0" name=""/>
        <dsp:cNvSpPr/>
      </dsp:nvSpPr>
      <dsp:spPr>
        <a:xfrm>
          <a:off x="5336381" y="3301325"/>
          <a:ext cx="1221581" cy="1221581"/>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dirty="0" smtClean="0"/>
            <a:t>مركزية التطبيقات والمستندات </a:t>
          </a:r>
          <a:endParaRPr lang="ar-SA" sz="1800" kern="1200" dirty="0"/>
        </a:p>
      </dsp:txBody>
      <dsp:txXfrm>
        <a:off x="5515277" y="3480221"/>
        <a:ext cx="863789" cy="863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C9B5C-9712-4DD7-A5CE-E3F98567E160}">
      <dsp:nvSpPr>
        <dsp:cNvPr id="0" name=""/>
        <dsp:cNvSpPr/>
      </dsp:nvSpPr>
      <dsp:spPr>
        <a:xfrm>
          <a:off x="524058" y="1348"/>
          <a:ext cx="1407101" cy="192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b="1" kern="1200" dirty="0" smtClean="0">
              <a:latin typeface="Traditional Arabic" pitchFamily="18" charset="-78"/>
              <a:cs typeface="Traditional Arabic" pitchFamily="18" charset="-78"/>
            </a:rPr>
            <a:t>Amazon   </a:t>
          </a:r>
          <a:endParaRPr lang="ar-SA" sz="1200" b="1" kern="1200" dirty="0">
            <a:latin typeface="Traditional Arabic" pitchFamily="18" charset="-78"/>
            <a:cs typeface="Traditional Arabic" pitchFamily="18" charset="-78"/>
          </a:endParaRPr>
        </a:p>
      </dsp:txBody>
      <dsp:txXfrm>
        <a:off x="730123" y="283228"/>
        <a:ext cx="994971" cy="1361034"/>
      </dsp:txXfrm>
    </dsp:sp>
    <dsp:sp modelId="{0E67ECF9-B2D5-486F-927E-D3471C17FD50}">
      <dsp:nvSpPr>
        <dsp:cNvPr id="0" name=""/>
        <dsp:cNvSpPr/>
      </dsp:nvSpPr>
      <dsp:spPr>
        <a:xfrm rot="10800000">
          <a:off x="890769" y="2194462"/>
          <a:ext cx="673677" cy="484967"/>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106E118A-9417-4B4F-B454-20A4DEC13985}">
      <dsp:nvSpPr>
        <dsp:cNvPr id="0" name=""/>
        <dsp:cNvSpPr/>
      </dsp:nvSpPr>
      <dsp:spPr>
        <a:xfrm>
          <a:off x="585689" y="2920298"/>
          <a:ext cx="1283837" cy="1283837"/>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b="1" kern="1200" dirty="0" smtClean="0">
              <a:latin typeface="Traditional Arabic" pitchFamily="18" charset="-78"/>
              <a:cs typeface="Traditional Arabic" pitchFamily="18" charset="-78"/>
            </a:rPr>
            <a:t>Google  </a:t>
          </a:r>
          <a:r>
            <a:rPr lang="ar-SA" sz="1200" b="1" kern="1200" dirty="0" smtClean="0">
              <a:latin typeface="Traditional Arabic" pitchFamily="18" charset="-78"/>
              <a:cs typeface="Traditional Arabic" pitchFamily="18" charset="-78"/>
            </a:rPr>
            <a:t> </a:t>
          </a:r>
          <a:endParaRPr lang="ar-SA" sz="1200" b="1" kern="1200" dirty="0">
            <a:latin typeface="Traditional Arabic" pitchFamily="18" charset="-78"/>
            <a:cs typeface="Traditional Arabic" pitchFamily="18" charset="-78"/>
          </a:endParaRPr>
        </a:p>
      </dsp:txBody>
      <dsp:txXfrm>
        <a:off x="773703" y="3108312"/>
        <a:ext cx="907809" cy="907809"/>
      </dsp:txXfrm>
    </dsp:sp>
    <dsp:sp modelId="{6F5A56AC-ACC1-4EFF-9038-36A054233F40}">
      <dsp:nvSpPr>
        <dsp:cNvPr id="0" name=""/>
        <dsp:cNvSpPr/>
      </dsp:nvSpPr>
      <dsp:spPr>
        <a:xfrm rot="5400000">
          <a:off x="2348090" y="3319733"/>
          <a:ext cx="673677" cy="484967"/>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F994A0BD-01DE-4805-A982-2F0EEEA3A5E1}">
      <dsp:nvSpPr>
        <dsp:cNvPr id="0" name=""/>
        <dsp:cNvSpPr/>
      </dsp:nvSpPr>
      <dsp:spPr>
        <a:xfrm>
          <a:off x="3472881" y="2920298"/>
          <a:ext cx="1283837" cy="1283837"/>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b="1" kern="1200" dirty="0" smtClean="0">
              <a:latin typeface="Traditional Arabic" pitchFamily="18" charset="-78"/>
              <a:cs typeface="Traditional Arabic" pitchFamily="18" charset="-78"/>
            </a:rPr>
            <a:t>Microsoft</a:t>
          </a:r>
          <a:endParaRPr lang="ar-SA" sz="1200" b="1" kern="1200" dirty="0">
            <a:latin typeface="Traditional Arabic" pitchFamily="18" charset="-78"/>
            <a:cs typeface="Traditional Arabic" pitchFamily="18" charset="-78"/>
          </a:endParaRPr>
        </a:p>
      </dsp:txBody>
      <dsp:txXfrm>
        <a:off x="3660895" y="3108312"/>
        <a:ext cx="907809" cy="907809"/>
      </dsp:txXfrm>
    </dsp:sp>
    <dsp:sp modelId="{AB473EAD-9BE5-4BA6-BF3B-AE43BA0EAE20}">
      <dsp:nvSpPr>
        <dsp:cNvPr id="0" name=""/>
        <dsp:cNvSpPr/>
      </dsp:nvSpPr>
      <dsp:spPr>
        <a:xfrm>
          <a:off x="3777961" y="2006772"/>
          <a:ext cx="673677" cy="484967"/>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0394F734-8D2B-436A-B6F2-AD42D36DA440}">
      <dsp:nvSpPr>
        <dsp:cNvPr id="0" name=""/>
        <dsp:cNvSpPr/>
      </dsp:nvSpPr>
      <dsp:spPr>
        <a:xfrm>
          <a:off x="3472881" y="321826"/>
          <a:ext cx="1283837" cy="1283837"/>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b="1" kern="1200" dirty="0" smtClean="0">
              <a:latin typeface="Traditional Arabic" pitchFamily="18" charset="-78"/>
              <a:cs typeface="Traditional Arabic" pitchFamily="18" charset="-78"/>
            </a:rPr>
            <a:t>Rackspace</a:t>
          </a:r>
          <a:endParaRPr lang="ar-SA" sz="1200" b="1" kern="1200" dirty="0">
            <a:latin typeface="Traditional Arabic" pitchFamily="18" charset="-78"/>
            <a:cs typeface="Traditional Arabic" pitchFamily="18" charset="-78"/>
          </a:endParaRPr>
        </a:p>
      </dsp:txBody>
      <dsp:txXfrm>
        <a:off x="3660895" y="509840"/>
        <a:ext cx="907809" cy="907809"/>
      </dsp:txXfrm>
    </dsp:sp>
    <dsp:sp modelId="{A3FEAE53-A4AD-4B7B-9A22-B08DADD24E0F}">
      <dsp:nvSpPr>
        <dsp:cNvPr id="0" name=""/>
        <dsp:cNvSpPr/>
      </dsp:nvSpPr>
      <dsp:spPr>
        <a:xfrm rot="5494187">
          <a:off x="5235276" y="761199"/>
          <a:ext cx="673677" cy="484967"/>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330C5F19-437C-4152-BBDA-6F4E2D6A7309}">
      <dsp:nvSpPr>
        <dsp:cNvPr id="0" name=""/>
        <dsp:cNvSpPr/>
      </dsp:nvSpPr>
      <dsp:spPr>
        <a:xfrm>
          <a:off x="6360072" y="400949"/>
          <a:ext cx="1283837" cy="1283837"/>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b="1" kern="1200" dirty="0" smtClean="0">
              <a:latin typeface="Traditional Arabic" pitchFamily="18" charset="-78"/>
              <a:cs typeface="Traditional Arabic" pitchFamily="18" charset="-78"/>
            </a:rPr>
            <a:t>Sales force  </a:t>
          </a:r>
          <a:endParaRPr lang="ar-SA" sz="1200" b="1" kern="1200" dirty="0">
            <a:latin typeface="Traditional Arabic" pitchFamily="18" charset="-78"/>
            <a:cs typeface="Traditional Arabic" pitchFamily="18" charset="-78"/>
          </a:endParaRPr>
        </a:p>
      </dsp:txBody>
      <dsp:txXfrm>
        <a:off x="6548086" y="588963"/>
        <a:ext cx="907809" cy="907809"/>
      </dsp:txXfrm>
    </dsp:sp>
    <dsp:sp modelId="{8CB3FEC3-18DE-4AE4-A17F-02562F643CC0}">
      <dsp:nvSpPr>
        <dsp:cNvPr id="0" name=""/>
        <dsp:cNvSpPr/>
      </dsp:nvSpPr>
      <dsp:spPr>
        <a:xfrm rot="10800000">
          <a:off x="6665152" y="1913545"/>
          <a:ext cx="673677" cy="484967"/>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64469D26-A23F-419B-A554-9E5A4F1B6A38}">
      <dsp:nvSpPr>
        <dsp:cNvPr id="0" name=""/>
        <dsp:cNvSpPr/>
      </dsp:nvSpPr>
      <dsp:spPr>
        <a:xfrm>
          <a:off x="6039594" y="2599820"/>
          <a:ext cx="1924794" cy="192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b="1" kern="1200" dirty="0" smtClean="0">
              <a:latin typeface="Traditional Arabic" pitchFamily="18" charset="-78"/>
              <a:cs typeface="Traditional Arabic" pitchFamily="18" charset="-78"/>
            </a:rPr>
            <a:t>VMware</a:t>
          </a:r>
          <a:endParaRPr lang="ar-SA" sz="1200" b="1" kern="1200" dirty="0">
            <a:latin typeface="Traditional Arabic" pitchFamily="18" charset="-78"/>
            <a:cs typeface="Traditional Arabic" pitchFamily="18" charset="-78"/>
          </a:endParaRPr>
        </a:p>
      </dsp:txBody>
      <dsp:txXfrm>
        <a:off x="6321474" y="2881700"/>
        <a:ext cx="1361034" cy="1361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C9B5C-9712-4DD7-A5CE-E3F98567E160}">
      <dsp:nvSpPr>
        <dsp:cNvPr id="0" name=""/>
        <dsp:cNvSpPr/>
      </dsp:nvSpPr>
      <dsp:spPr>
        <a:xfrm>
          <a:off x="1967653" y="1348"/>
          <a:ext cx="1407101" cy="192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smtClean="0"/>
            <a:t>Google Docs</a:t>
          </a:r>
          <a:endParaRPr lang="ar-SA" sz="1200" b="1" kern="1200" dirty="0">
            <a:latin typeface="Traditional Arabic" pitchFamily="18" charset="-78"/>
            <a:cs typeface="Traditional Arabic" pitchFamily="18" charset="-78"/>
          </a:endParaRPr>
        </a:p>
      </dsp:txBody>
      <dsp:txXfrm>
        <a:off x="2173718" y="283228"/>
        <a:ext cx="994971" cy="1361034"/>
      </dsp:txXfrm>
    </dsp:sp>
    <dsp:sp modelId="{0E67ECF9-B2D5-486F-927E-D3471C17FD50}">
      <dsp:nvSpPr>
        <dsp:cNvPr id="0" name=""/>
        <dsp:cNvSpPr/>
      </dsp:nvSpPr>
      <dsp:spPr>
        <a:xfrm rot="10800000">
          <a:off x="2334365" y="2174681"/>
          <a:ext cx="673677" cy="526902"/>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106E118A-9417-4B4F-B454-20A4DEC13985}">
      <dsp:nvSpPr>
        <dsp:cNvPr id="0" name=""/>
        <dsp:cNvSpPr/>
      </dsp:nvSpPr>
      <dsp:spPr>
        <a:xfrm>
          <a:off x="2029285" y="2920298"/>
          <a:ext cx="1283837" cy="1283837"/>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smtClean="0"/>
            <a:t>Jay cut</a:t>
          </a:r>
          <a:endParaRPr lang="ar-SA" sz="1200" b="1" kern="1200" dirty="0">
            <a:latin typeface="Traditional Arabic" pitchFamily="18" charset="-78"/>
            <a:cs typeface="Traditional Arabic" pitchFamily="18" charset="-78"/>
          </a:endParaRPr>
        </a:p>
      </dsp:txBody>
      <dsp:txXfrm>
        <a:off x="2217299" y="3108312"/>
        <a:ext cx="907809" cy="907809"/>
      </dsp:txXfrm>
    </dsp:sp>
    <dsp:sp modelId="{6F5A56AC-ACC1-4EFF-9038-36A054233F40}">
      <dsp:nvSpPr>
        <dsp:cNvPr id="0" name=""/>
        <dsp:cNvSpPr/>
      </dsp:nvSpPr>
      <dsp:spPr>
        <a:xfrm rot="5400000">
          <a:off x="3792873" y="3298766"/>
          <a:ext cx="673677" cy="526902"/>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F994A0BD-01DE-4805-A982-2F0EEEA3A5E1}">
      <dsp:nvSpPr>
        <dsp:cNvPr id="0" name=""/>
        <dsp:cNvSpPr/>
      </dsp:nvSpPr>
      <dsp:spPr>
        <a:xfrm>
          <a:off x="4916476" y="2920298"/>
          <a:ext cx="1283837" cy="1283837"/>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smtClean="0"/>
            <a:t>Drop box</a:t>
          </a:r>
          <a:endParaRPr lang="ar-SA" sz="1200" b="1" kern="1200" dirty="0">
            <a:latin typeface="Traditional Arabic" pitchFamily="18" charset="-78"/>
            <a:cs typeface="Traditional Arabic" pitchFamily="18" charset="-78"/>
          </a:endParaRPr>
        </a:p>
      </dsp:txBody>
      <dsp:txXfrm>
        <a:off x="5104490" y="3108312"/>
        <a:ext cx="907809" cy="907809"/>
      </dsp:txXfrm>
    </dsp:sp>
    <dsp:sp modelId="{AB473EAD-9BE5-4BA6-BF3B-AE43BA0EAE20}">
      <dsp:nvSpPr>
        <dsp:cNvPr id="0" name=""/>
        <dsp:cNvSpPr/>
      </dsp:nvSpPr>
      <dsp:spPr>
        <a:xfrm>
          <a:off x="5221556" y="2144856"/>
          <a:ext cx="673677" cy="526902"/>
        </a:xfrm>
        <a:prstGeom prst="triangle">
          <a:avLst/>
        </a:prstGeom>
        <a:solidFill>
          <a:schemeClr val="accent4"/>
        </a:solidFill>
        <a:ln w="11429" cap="flat" cmpd="sng" algn="ctr">
          <a:solidFill>
            <a:schemeClr val="accent4">
              <a:shade val="50000"/>
            </a:schemeClr>
          </a:solidFill>
          <a:prstDash val="sysDash"/>
        </a:ln>
        <a:effectLst/>
      </dsp:spPr>
      <dsp:style>
        <a:lnRef idx="2">
          <a:schemeClr val="accent4">
            <a:shade val="50000"/>
          </a:schemeClr>
        </a:lnRef>
        <a:fillRef idx="1">
          <a:schemeClr val="accent4"/>
        </a:fillRef>
        <a:effectRef idx="0">
          <a:schemeClr val="accent4"/>
        </a:effectRef>
        <a:fontRef idx="minor">
          <a:schemeClr val="lt1"/>
        </a:fontRef>
      </dsp:style>
    </dsp:sp>
    <dsp:sp modelId="{5626A914-CA61-4139-A933-EE779A73E2DB}">
      <dsp:nvSpPr>
        <dsp:cNvPr id="0" name=""/>
        <dsp:cNvSpPr/>
      </dsp:nvSpPr>
      <dsp:spPr>
        <a:xfrm>
          <a:off x="4595998" y="1348"/>
          <a:ext cx="1924794" cy="1924794"/>
        </a:xfrm>
        <a:prstGeom prst="ellipse">
          <a:avLst/>
        </a:prstGeom>
        <a:solidFill>
          <a:schemeClr val="accent2">
            <a:tint val="45000"/>
          </a:schemeClr>
        </a:solidFill>
        <a:ln w="9525" cap="flat" cmpd="sng" algn="ctr">
          <a:solidFill>
            <a:schemeClr val="accent2"/>
          </a:solidFill>
          <a:prstDash val="solid"/>
        </a:ln>
        <a:effectLst>
          <a:outerShdw blurRad="50800" dist="254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kern="1200" dirty="0" smtClean="0"/>
            <a:t>Aviary Music Creator</a:t>
          </a:r>
          <a:endParaRPr lang="ar-SA" sz="1200" b="1" kern="1200" dirty="0">
            <a:latin typeface="Traditional Arabic" pitchFamily="18" charset="-78"/>
            <a:cs typeface="Traditional Arabic" pitchFamily="18" charset="-78"/>
          </a:endParaRPr>
        </a:p>
      </dsp:txBody>
      <dsp:txXfrm>
        <a:off x="4877878" y="283228"/>
        <a:ext cx="1361034" cy="136103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BF0B6F2-1DFA-4D57-BC3C-7B54756E6216}" type="datetimeFigureOut">
              <a:rPr lang="ar-SA" smtClean="0"/>
              <a:t>22/06/37</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796912D-D5EF-49CC-93B1-66F39BD6B844}" type="slidenum">
              <a:rPr lang="ar-SA" smtClean="0"/>
              <a:t>‹#›</a:t>
            </a:fld>
            <a:endParaRPr lang="ar-SA" dirty="0"/>
          </a:p>
        </p:txBody>
      </p:sp>
    </p:spTree>
    <p:extLst>
      <p:ext uri="{BB962C8B-B14F-4D97-AF65-F5344CB8AC3E}">
        <p14:creationId xmlns:p14="http://schemas.microsoft.com/office/powerpoint/2010/main" val="21688741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796912D-D5EF-49CC-93B1-66F39BD6B844}" type="slidenum">
              <a:rPr lang="ar-SA" smtClean="0"/>
              <a:t>18</a:t>
            </a:fld>
            <a:endParaRPr lang="ar-SA" dirty="0"/>
          </a:p>
        </p:txBody>
      </p:sp>
    </p:spTree>
    <p:extLst>
      <p:ext uri="{BB962C8B-B14F-4D97-AF65-F5344CB8AC3E}">
        <p14:creationId xmlns:p14="http://schemas.microsoft.com/office/powerpoint/2010/main" val="113556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796912D-D5EF-49CC-93B1-66F39BD6B844}" type="slidenum">
              <a:rPr lang="ar-SA" smtClean="0"/>
              <a:t>26</a:t>
            </a:fld>
            <a:endParaRPr lang="ar-SA" dirty="0"/>
          </a:p>
        </p:txBody>
      </p:sp>
    </p:spTree>
    <p:extLst>
      <p:ext uri="{BB962C8B-B14F-4D97-AF65-F5344CB8AC3E}">
        <p14:creationId xmlns:p14="http://schemas.microsoft.com/office/powerpoint/2010/main" val="223653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796912D-D5EF-49CC-93B1-66F39BD6B844}" type="slidenum">
              <a:rPr lang="ar-SA" smtClean="0"/>
              <a:t>37</a:t>
            </a:fld>
            <a:endParaRPr lang="ar-SA" dirty="0"/>
          </a:p>
        </p:txBody>
      </p:sp>
    </p:spTree>
    <p:extLst>
      <p:ext uri="{BB962C8B-B14F-4D97-AF65-F5344CB8AC3E}">
        <p14:creationId xmlns:p14="http://schemas.microsoft.com/office/powerpoint/2010/main" val="200604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050A6323-85BF-4A29-B1E2-AD0FEA1F7A6F}" type="datetimeFigureOut">
              <a:rPr lang="ar-SA" smtClean="0"/>
              <a:t>22/06/37</a:t>
            </a:fld>
            <a:endParaRPr lang="ar-SA" dirty="0"/>
          </a:p>
        </p:txBody>
      </p:sp>
      <p:sp>
        <p:nvSpPr>
          <p:cNvPr id="17" name="عنصر نائب للتذييل 16"/>
          <p:cNvSpPr>
            <a:spLocks noGrp="1"/>
          </p:cNvSpPr>
          <p:nvPr>
            <p:ph type="ftr" sz="quarter" idx="11"/>
          </p:nvPr>
        </p:nvSpPr>
        <p:spPr/>
        <p:txBody>
          <a:bodyPr/>
          <a:lstStyle/>
          <a:p>
            <a:endParaRPr lang="ar-SA" dirty="0"/>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A145724-AE8A-4E68-BF98-F75C35AB019F}" type="slidenum">
              <a:rPr lang="ar-SA" smtClean="0"/>
              <a:t>‹#›</a:t>
            </a:fld>
            <a:endParaRPr lang="ar-SA" dirty="0"/>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50A6323-85BF-4A29-B1E2-AD0FEA1F7A6F}" type="datetimeFigureOut">
              <a:rPr lang="ar-SA" smtClean="0"/>
              <a:t>22/06/37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6A145724-AE8A-4E68-BF98-F75C35AB019F}" type="slidenum">
              <a:rPr lang="ar-SA" smtClean="0"/>
              <a:t>‹#›</a:t>
            </a:fld>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عنصر نائب لرقم الشريحة 5"/>
          <p:cNvSpPr>
            <a:spLocks noGrp="1"/>
          </p:cNvSpPr>
          <p:nvPr>
            <p:ph type="sldNum" sz="quarter" idx="12"/>
          </p:nvPr>
        </p:nvSpPr>
        <p:spPr>
          <a:xfrm>
            <a:off x="6915912" y="3009901"/>
            <a:ext cx="457200" cy="441325"/>
          </a:xfrm>
        </p:spPr>
        <p:txBody>
          <a:bodyPr/>
          <a:lstStyle/>
          <a:p>
            <a:fld id="{6A145724-AE8A-4E68-BF98-F75C35AB019F}" type="slidenum">
              <a:rPr lang="ar-SA" smtClean="0"/>
              <a:t>‹#›</a:t>
            </a:fld>
            <a:endParaRPr lang="ar-SA" dirty="0"/>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50A6323-85BF-4A29-B1E2-AD0FEA1F7A6F}" type="datetimeFigureOut">
              <a:rPr lang="ar-SA" smtClean="0"/>
              <a:t>22/06/37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050A6323-85BF-4A29-B1E2-AD0FEA1F7A6F}" type="datetimeFigureOut">
              <a:rPr lang="ar-SA" smtClean="0"/>
              <a:t>22/06/37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a:xfrm>
            <a:off x="4361688" y="1026372"/>
            <a:ext cx="457200" cy="441325"/>
          </a:xfrm>
        </p:spPr>
        <p:txBody>
          <a:bodyPr/>
          <a:lstStyle/>
          <a:p>
            <a:fld id="{6A145724-AE8A-4E68-BF98-F75C35AB019F}" type="slidenum">
              <a:rPr lang="ar-SA" smtClean="0"/>
              <a:t>‹#›</a:t>
            </a:fld>
            <a:endParaRPr lang="ar-SA" dirty="0"/>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ar-SA" dirty="0"/>
          </a:p>
        </p:txBody>
      </p:sp>
      <p:sp>
        <p:nvSpPr>
          <p:cNvPr id="4" name="عنصر نائب للتاريخ 3"/>
          <p:cNvSpPr>
            <a:spLocks noGrp="1"/>
          </p:cNvSpPr>
          <p:nvPr>
            <p:ph type="dt" sz="half" idx="10"/>
          </p:nvPr>
        </p:nvSpPr>
        <p:spPr/>
        <p:txBody>
          <a:bodyPr/>
          <a:lstStyle/>
          <a:p>
            <a:fld id="{050A6323-85BF-4A29-B1E2-AD0FEA1F7A6F}" type="datetimeFigureOut">
              <a:rPr lang="ar-SA" smtClean="0"/>
              <a:t>22/06/37</a:t>
            </a:fld>
            <a:endParaRPr lang="ar-SA" dirty="0"/>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A145724-AE8A-4E68-BF98-F75C35AB019F}" type="slidenum">
              <a:rPr lang="ar-SA" smtClean="0"/>
              <a:t>‹#›</a:t>
            </a:fld>
            <a:endParaRPr lang="ar-SA" dirty="0"/>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fld id="{050A6323-85BF-4A29-B1E2-AD0FEA1F7A6F}" type="datetimeFigureOut">
              <a:rPr lang="ar-SA" smtClean="0"/>
              <a:t>22/06/37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6A145724-AE8A-4E68-BF98-F75C35AB019F}" type="slidenum">
              <a:rPr lang="ar-SA" smtClean="0"/>
              <a:t>‹#›</a:t>
            </a:fld>
            <a:endParaRPr lang="ar-SA" dirty="0"/>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050A6323-85BF-4A29-B1E2-AD0FEA1F7A6F}" type="datetimeFigureOut">
              <a:rPr lang="ar-SA" smtClean="0"/>
              <a:t>22/06/37</a:t>
            </a:fld>
            <a:endParaRPr lang="ar-SA" dirty="0"/>
          </a:p>
        </p:txBody>
      </p:sp>
      <p:sp>
        <p:nvSpPr>
          <p:cNvPr id="8" name="عنصر نائب للتذييل 7"/>
          <p:cNvSpPr>
            <a:spLocks noGrp="1"/>
          </p:cNvSpPr>
          <p:nvPr>
            <p:ph type="ftr" sz="quarter" idx="11"/>
          </p:nvPr>
        </p:nvSpPr>
        <p:spPr>
          <a:xfrm>
            <a:off x="304800" y="6409944"/>
            <a:ext cx="3581400" cy="365760"/>
          </a:xfrm>
        </p:spPr>
        <p:txBody>
          <a:bodyPr/>
          <a:lstStyle/>
          <a:p>
            <a:endParaRPr lang="ar-SA" dirty="0"/>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fld id="{6A145724-AE8A-4E68-BF98-F75C35AB019F}" type="slidenum">
              <a:rPr lang="ar-SA" smtClean="0"/>
              <a:t>‹#›</a:t>
            </a:fld>
            <a:endParaRPr lang="ar-SA" dirty="0"/>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50A6323-85BF-4A29-B1E2-AD0FEA1F7A6F}" type="datetimeFigureOut">
              <a:rPr lang="ar-SA" smtClean="0"/>
              <a:t>22/06/37</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a:xfrm>
            <a:off x="4343400" y="1036020"/>
            <a:ext cx="457200" cy="441325"/>
          </a:xfrm>
        </p:spPr>
        <p:txBody>
          <a:bodyPr/>
          <a:lstStyle/>
          <a:p>
            <a:fld id="{6A145724-AE8A-4E68-BF98-F75C35AB019F}"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050A6323-85BF-4A29-B1E2-AD0FEA1F7A6F}" type="datetimeFigureOut">
              <a:rPr lang="ar-SA" smtClean="0"/>
              <a:t>22/06/37</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A145724-AE8A-4E68-BF98-F75C35AB019F}"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A145724-AE8A-4E68-BF98-F75C35AB019F}" type="slidenum">
              <a:rPr lang="ar-SA" smtClean="0"/>
              <a:t>‹#›</a:t>
            </a:fld>
            <a:endParaRPr lang="ar-SA" dirty="0"/>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اريخ 4"/>
          <p:cNvSpPr>
            <a:spLocks noGrp="1"/>
          </p:cNvSpPr>
          <p:nvPr>
            <p:ph type="dt" sz="half" idx="10"/>
          </p:nvPr>
        </p:nvSpPr>
        <p:spPr/>
        <p:txBody>
          <a:bodyPr/>
          <a:lstStyle/>
          <a:p>
            <a:fld id="{050A6323-85BF-4A29-B1E2-AD0FEA1F7A6F}" type="datetimeFigureOut">
              <a:rPr lang="ar-SA" smtClean="0"/>
              <a:t>22/06/37</a:t>
            </a:fld>
            <a:endParaRPr lang="ar-SA" dirty="0"/>
          </a:p>
        </p:txBody>
      </p:sp>
      <p:sp>
        <p:nvSpPr>
          <p:cNvPr id="6" name="عنصر نائب للتذييل 5"/>
          <p:cNvSpPr>
            <a:spLocks noGrp="1"/>
          </p:cNvSpPr>
          <p:nvPr>
            <p:ph type="ftr" sz="quarter" idx="11"/>
          </p:nvPr>
        </p:nvSpPr>
        <p:spPr>
          <a:xfrm>
            <a:off x="301752" y="6410848"/>
            <a:ext cx="3383280" cy="365760"/>
          </a:xfrm>
        </p:spPr>
        <p:txBody>
          <a:bodyPr/>
          <a:lstStyle/>
          <a:p>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عنصر نائب لرقم الشريحة 6"/>
          <p:cNvSpPr>
            <a:spLocks noGrp="1"/>
          </p:cNvSpPr>
          <p:nvPr>
            <p:ph type="sldNum" sz="quarter" idx="12"/>
          </p:nvPr>
        </p:nvSpPr>
        <p:spPr>
          <a:xfrm>
            <a:off x="1371600" y="312738"/>
            <a:ext cx="457200" cy="441325"/>
          </a:xfrm>
        </p:spPr>
        <p:txBody>
          <a:bodyPr/>
          <a:lstStyle/>
          <a:p>
            <a:fld id="{6A145724-AE8A-4E68-BF98-F75C35AB019F}" type="slidenum">
              <a:rPr lang="ar-SA" smtClean="0"/>
              <a:t>‹#›</a:t>
            </a:fld>
            <a:endParaRPr lang="ar-SA" dirty="0"/>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اريخ 4"/>
          <p:cNvSpPr>
            <a:spLocks noGrp="1"/>
          </p:cNvSpPr>
          <p:nvPr>
            <p:ph type="dt" sz="half" idx="10"/>
          </p:nvPr>
        </p:nvSpPr>
        <p:spPr>
          <a:xfrm>
            <a:off x="5788152" y="6404984"/>
            <a:ext cx="3044952" cy="365760"/>
          </a:xfrm>
        </p:spPr>
        <p:txBody>
          <a:bodyPr/>
          <a:lstStyle/>
          <a:p>
            <a:fld id="{050A6323-85BF-4A29-B1E2-AD0FEA1F7A6F}" type="datetimeFigureOut">
              <a:rPr lang="ar-SA" smtClean="0"/>
              <a:t>22/06/37</a:t>
            </a:fld>
            <a:endParaRPr lang="ar-SA" dirty="0"/>
          </a:p>
        </p:txBody>
      </p:sp>
      <p:sp>
        <p:nvSpPr>
          <p:cNvPr id="6" name="عنصر نائب للتذييل 5"/>
          <p:cNvSpPr>
            <a:spLocks noGrp="1"/>
          </p:cNvSpPr>
          <p:nvPr>
            <p:ph type="ftr" sz="quarter" idx="11"/>
          </p:nvPr>
        </p:nvSpPr>
        <p:spPr>
          <a:xfrm>
            <a:off x="301752" y="6410848"/>
            <a:ext cx="3584448" cy="365760"/>
          </a:xfrm>
        </p:spPr>
        <p:txBody>
          <a:bodyPr/>
          <a:lstStyle/>
          <a:p>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50A6323-85BF-4A29-B1E2-AD0FEA1F7A6F}" type="datetimeFigureOut">
              <a:rPr lang="ar-SA" smtClean="0"/>
              <a:t>22/06/37</a:t>
            </a:fld>
            <a:endParaRPr lang="ar-SA" dirty="0"/>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dirty="0"/>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A145724-AE8A-4E68-BF98-F75C35AB019F}" type="slidenum">
              <a:rPr lang="ar-SA" smtClean="0"/>
              <a:t>‹#›</a:t>
            </a:fld>
            <a:endParaRPr lang="ar-SA" dirty="0"/>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123728" y="3244333"/>
            <a:ext cx="5008101" cy="1323439"/>
          </a:xfrm>
          <a:prstGeom prst="rect">
            <a:avLst/>
          </a:prstGeom>
        </p:spPr>
        <p:txBody>
          <a:bodyPr wrap="none">
            <a:spAutoFit/>
          </a:bodyPr>
          <a:lstStyle/>
          <a:p>
            <a:pPr algn="ctr"/>
            <a:r>
              <a:rPr lang="ar-SA" sz="4000" b="1" dirty="0">
                <a:latin typeface="Traditional Arabic" pitchFamily="18" charset="-78"/>
                <a:cs typeface="Traditional Arabic" pitchFamily="18" charset="-78"/>
              </a:rPr>
              <a:t>الحوسبة </a:t>
            </a:r>
            <a:r>
              <a:rPr lang="ar-SA" sz="4000" b="1" dirty="0" smtClean="0">
                <a:latin typeface="Traditional Arabic" pitchFamily="18" charset="-78"/>
                <a:cs typeface="Traditional Arabic" pitchFamily="18" charset="-78"/>
              </a:rPr>
              <a:t>السحابية</a:t>
            </a:r>
          </a:p>
          <a:p>
            <a:pPr algn="ctr"/>
            <a:r>
              <a:rPr lang="ar-SA" sz="4000" b="1" dirty="0" smtClean="0">
                <a:latin typeface="Traditional Arabic" pitchFamily="18" charset="-78"/>
                <a:cs typeface="Traditional Arabic" pitchFamily="18" charset="-78"/>
              </a:rPr>
              <a:t> </a:t>
            </a:r>
            <a:r>
              <a:rPr lang="ar-SA" sz="4000" b="1" dirty="0">
                <a:latin typeface="Traditional Arabic" pitchFamily="18" charset="-78"/>
                <a:cs typeface="Traditional Arabic" pitchFamily="18" charset="-78"/>
              </a:rPr>
              <a:t>( </a:t>
            </a:r>
            <a:r>
              <a:rPr lang="en-US" sz="4000" b="1" dirty="0">
                <a:latin typeface="Traditional Arabic" pitchFamily="18" charset="-78"/>
                <a:cs typeface="Traditional Arabic" pitchFamily="18" charset="-78"/>
              </a:rPr>
              <a:t>Cloud Computing</a:t>
            </a:r>
            <a:r>
              <a:rPr lang="ar-SA" sz="4000" b="1" dirty="0">
                <a:latin typeface="Traditional Arabic" pitchFamily="18" charset="-78"/>
                <a:cs typeface="Traditional Arabic" pitchFamily="18" charset="-78"/>
              </a:rPr>
              <a:t> )</a:t>
            </a:r>
            <a:endParaRPr lang="en-US" sz="4000" dirty="0">
              <a:latin typeface="Traditional Arabic" pitchFamily="18" charset="-78"/>
              <a:cs typeface="Traditional Arabic" pitchFamily="18" charset="-78"/>
            </a:endParaRPr>
          </a:p>
        </p:txBody>
      </p:sp>
      <p:pic>
        <p:nvPicPr>
          <p:cNvPr id="6" name="صورة 5"/>
          <p:cNvPicPr/>
          <p:nvPr/>
        </p:nvPicPr>
        <p:blipFill>
          <a:blip r:embed="rId2">
            <a:extLst>
              <a:ext uri="{28A0092B-C50C-407E-A947-70E740481C1C}">
                <a14:useLocalDpi xmlns:a14="http://schemas.microsoft.com/office/drawing/2010/main" val="0"/>
              </a:ext>
            </a:extLst>
          </a:blip>
          <a:srcRect/>
          <a:stretch>
            <a:fillRect/>
          </a:stretch>
        </p:blipFill>
        <p:spPr bwMode="auto">
          <a:xfrm>
            <a:off x="3500437" y="404664"/>
            <a:ext cx="2143125" cy="1700808"/>
          </a:xfrm>
          <a:prstGeom prst="rect">
            <a:avLst/>
          </a:prstGeom>
          <a:noFill/>
          <a:ln>
            <a:noFill/>
          </a:ln>
        </p:spPr>
      </p:pic>
    </p:spTree>
    <p:extLst>
      <p:ext uri="{BB962C8B-B14F-4D97-AF65-F5344CB8AC3E}">
        <p14:creationId xmlns:p14="http://schemas.microsoft.com/office/powerpoint/2010/main" val="1337361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51520" y="-99392"/>
            <a:ext cx="843528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a:solidFill>
                  <a:schemeClr val="tx2">
                    <a:lumMod val="60000"/>
                    <a:lumOff val="40000"/>
                  </a:schemeClr>
                </a:solidFill>
                <a:latin typeface="Traditional Arabic" pitchFamily="18" charset="-78"/>
                <a:cs typeface="Traditional Arabic" pitchFamily="18" charset="-78"/>
              </a:rPr>
              <a:t>"تمتاز الحوسبة السحابية بعدد من الخصائص وهي كالتالي كما </a:t>
            </a:r>
            <a:r>
              <a:rPr lang="ar-SA" sz="3200" b="1" dirty="0" smtClean="0">
                <a:solidFill>
                  <a:schemeClr val="tx2">
                    <a:lumMod val="60000"/>
                    <a:lumOff val="40000"/>
                  </a:schemeClr>
                </a:solidFill>
                <a:latin typeface="Traditional Arabic" pitchFamily="18" charset="-78"/>
                <a:cs typeface="Traditional Arabic" pitchFamily="18" charset="-78"/>
              </a:rPr>
              <a:t>يرها (</a:t>
            </a:r>
            <a:r>
              <a:rPr lang="ar-SA" sz="3200" b="1" dirty="0">
                <a:solidFill>
                  <a:schemeClr val="tx2">
                    <a:lumMod val="60000"/>
                    <a:lumOff val="40000"/>
                  </a:schemeClr>
                </a:solidFill>
                <a:latin typeface="Traditional Arabic" pitchFamily="18" charset="-78"/>
                <a:cs typeface="Traditional Arabic" pitchFamily="18" charset="-78"/>
              </a:rPr>
              <a:t>يس,2014,ص28_29):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عنصر نائب للمحتوى 2"/>
          <p:cNvSpPr>
            <a:spLocks noGrp="1"/>
          </p:cNvSpPr>
          <p:nvPr>
            <p:ph idx="1"/>
          </p:nvPr>
        </p:nvSpPr>
        <p:spPr>
          <a:xfrm>
            <a:off x="457200" y="1600200"/>
            <a:ext cx="8229600" cy="4525963"/>
          </a:xfrm>
        </p:spPr>
        <p:txBody>
          <a:bodyPr>
            <a:noAutofit/>
          </a:bodyPr>
          <a:lstStyle/>
          <a:p>
            <a:pPr marL="514350" indent="-514350">
              <a:buFont typeface="+mj-lt"/>
              <a:buAutoNum type="arabicPeriod"/>
            </a:pPr>
            <a:r>
              <a:rPr lang="ar-SA" sz="3000" dirty="0" smtClean="0">
                <a:latin typeface="Traditional Arabic" pitchFamily="18" charset="-78"/>
                <a:cs typeface="Traditional Arabic" pitchFamily="18" charset="-78"/>
              </a:rPr>
              <a:t>مركزية </a:t>
            </a:r>
            <a:r>
              <a:rPr lang="ar-SA" sz="3000" dirty="0">
                <a:latin typeface="Traditional Arabic" pitchFamily="18" charset="-78"/>
                <a:cs typeface="Traditional Arabic" pitchFamily="18" charset="-78"/>
              </a:rPr>
              <a:t>المستخدم : وتعني أنه بمجرد أن يتصل المستخدم بالسحابة فإنه يصبح مالكا لما يخزنه عليها ويستطيع مشاركة ما يقوم بتخزينه عبر الانترنت مع غيره من المستخدمين </a:t>
            </a:r>
            <a:r>
              <a:rPr lang="ar-SA" sz="3000" dirty="0" smtClean="0">
                <a:latin typeface="Traditional Arabic" pitchFamily="18" charset="-78"/>
                <a:cs typeface="Traditional Arabic" pitchFamily="18" charset="-78"/>
              </a:rPr>
              <a:t>.</a:t>
            </a:r>
            <a:endParaRPr lang="ar-SA" sz="3000" dirty="0">
              <a:latin typeface="Traditional Arabic" pitchFamily="18" charset="-78"/>
              <a:cs typeface="Traditional Arabic" pitchFamily="18" charset="-78"/>
            </a:endParaRPr>
          </a:p>
          <a:p>
            <a:pPr marL="514350" indent="-514350">
              <a:buFont typeface="+mj-lt"/>
              <a:buAutoNum type="arabicPeriod"/>
            </a:pPr>
            <a:r>
              <a:rPr lang="ar-SA" sz="3000" dirty="0" smtClean="0">
                <a:latin typeface="Traditional Arabic" pitchFamily="18" charset="-78"/>
                <a:cs typeface="Traditional Arabic" pitchFamily="18" charset="-78"/>
              </a:rPr>
              <a:t> </a:t>
            </a:r>
            <a:r>
              <a:rPr lang="ar-SA" sz="3000" dirty="0">
                <a:latin typeface="Traditional Arabic" pitchFamily="18" charset="-78"/>
                <a:cs typeface="Traditional Arabic" pitchFamily="18" charset="-78"/>
              </a:rPr>
              <a:t>مركزية البنية التحتية : توفر السحابة الخوادم الضخمة التي تساعد في اجراء العمليات مما يساعد على التحرر من أعباء </a:t>
            </a:r>
            <a:r>
              <a:rPr lang="ar-SA" sz="3000" dirty="0" smtClean="0">
                <a:latin typeface="Traditional Arabic" pitchFamily="18" charset="-78"/>
                <a:cs typeface="Traditional Arabic" pitchFamily="18" charset="-78"/>
              </a:rPr>
              <a:t>إنشاء </a:t>
            </a:r>
            <a:r>
              <a:rPr lang="ar-SA" sz="3000" dirty="0">
                <a:latin typeface="Traditional Arabic" pitchFamily="18" charset="-78"/>
                <a:cs typeface="Traditional Arabic" pitchFamily="18" charset="-78"/>
              </a:rPr>
              <a:t>وإدارة البنية التحتية </a:t>
            </a:r>
            <a:r>
              <a:rPr lang="ar-SA" sz="3000" dirty="0" smtClean="0">
                <a:latin typeface="Traditional Arabic" pitchFamily="18" charset="-78"/>
                <a:cs typeface="Traditional Arabic" pitchFamily="18" charset="-78"/>
              </a:rPr>
              <a:t>.</a:t>
            </a:r>
          </a:p>
          <a:p>
            <a:pPr marL="514350" indent="-514350">
              <a:buFont typeface="+mj-lt"/>
              <a:buAutoNum type="arabicPeriod"/>
            </a:pPr>
            <a:r>
              <a:rPr lang="ar-SA" sz="3000" dirty="0">
                <a:latin typeface="Traditional Arabic" pitchFamily="18" charset="-78"/>
                <a:cs typeface="Traditional Arabic" pitchFamily="18" charset="-78"/>
              </a:rPr>
              <a:t>مركزية التطبيقات والمستندات: والتي يتم تشغيلها وتخزينها وتحريرها بخوادم السحابة من خلال أي جهاز متصل </a:t>
            </a:r>
            <a:r>
              <a:rPr lang="ar-SA" sz="3000" dirty="0" smtClean="0">
                <a:latin typeface="Traditional Arabic" pitchFamily="18" charset="-78"/>
                <a:cs typeface="Traditional Arabic" pitchFamily="18" charset="-78"/>
              </a:rPr>
              <a:t>بالإنترنت مما </a:t>
            </a:r>
            <a:r>
              <a:rPr lang="ar-SA" sz="3000" dirty="0">
                <a:latin typeface="Traditional Arabic" pitchFamily="18" charset="-78"/>
                <a:cs typeface="Traditional Arabic" pitchFamily="18" charset="-78"/>
              </a:rPr>
              <a:t>يوفر الإتاحة الدائمة , ويحق للمالك الأصلي أن يخول حق الوصول </a:t>
            </a:r>
            <a:r>
              <a:rPr lang="ar-SA" sz="3000" dirty="0" smtClean="0">
                <a:latin typeface="Traditional Arabic" pitchFamily="18" charset="-78"/>
                <a:cs typeface="Traditional Arabic" pitchFamily="18" charset="-78"/>
              </a:rPr>
              <a:t>لملفاته </a:t>
            </a:r>
            <a:r>
              <a:rPr lang="ar-SA" sz="3000" dirty="0">
                <a:latin typeface="Traditional Arabic" pitchFamily="18" charset="-78"/>
                <a:cs typeface="Traditional Arabic" pitchFamily="18" charset="-78"/>
              </a:rPr>
              <a:t>والتعديل والحذف لمن يشاء من العملاء , وهذا يعزز التعاون بين أعضاء المجموعات .</a:t>
            </a:r>
          </a:p>
          <a:p>
            <a:pPr marL="514350" indent="-514350">
              <a:buFont typeface="+mj-lt"/>
              <a:buAutoNum type="arabicPeriod"/>
            </a:pPr>
            <a:endParaRPr lang="ar-SA" sz="3000" dirty="0" smtClean="0">
              <a:latin typeface="Traditional Arabic" pitchFamily="18" charset="-78"/>
              <a:cs typeface="Traditional Arabic" pitchFamily="18" charset="-78"/>
            </a:endParaRPr>
          </a:p>
        </p:txBody>
      </p:sp>
    </p:spTree>
    <p:extLst>
      <p:ext uri="{BB962C8B-B14F-4D97-AF65-F5344CB8AC3E}">
        <p14:creationId xmlns:p14="http://schemas.microsoft.com/office/powerpoint/2010/main" val="141015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07706" y="1700808"/>
            <a:ext cx="8280920" cy="7971413"/>
          </a:xfrm>
          <a:prstGeom prst="rect">
            <a:avLst/>
          </a:prstGeom>
        </p:spPr>
        <p:txBody>
          <a:bodyPr wrap="square">
            <a:spAutoFit/>
          </a:bodyPr>
          <a:lstStyle/>
          <a:p>
            <a:r>
              <a:rPr lang="ar-SA" sz="3200" dirty="0" smtClean="0">
                <a:solidFill>
                  <a:schemeClr val="accent1"/>
                </a:solidFill>
                <a:latin typeface="Traditional Arabic" pitchFamily="18" charset="-78"/>
                <a:cs typeface="Traditional Arabic" pitchFamily="18" charset="-78"/>
              </a:rPr>
              <a:t>4.  </a:t>
            </a:r>
            <a:r>
              <a:rPr lang="ar-SA" sz="3200" dirty="0" smtClean="0">
                <a:latin typeface="Traditional Arabic" pitchFamily="18" charset="-78"/>
                <a:cs typeface="Traditional Arabic" pitchFamily="18" charset="-78"/>
              </a:rPr>
              <a:t>طاقة الحوسبة : ويتح ارتباط آلاف من الأجهزة والخوادم معا.</a:t>
            </a:r>
          </a:p>
          <a:p>
            <a:r>
              <a:rPr lang="ar-SA" sz="3200" dirty="0" smtClean="0">
                <a:solidFill>
                  <a:schemeClr val="accent1"/>
                </a:solidFill>
                <a:latin typeface="Traditional Arabic" pitchFamily="18" charset="-78"/>
                <a:cs typeface="Traditional Arabic" pitchFamily="18" charset="-78"/>
              </a:rPr>
              <a:t>5. </a:t>
            </a:r>
            <a:r>
              <a:rPr lang="ar-SA" sz="3200" dirty="0" smtClean="0">
                <a:latin typeface="Traditional Arabic" pitchFamily="18" charset="-78"/>
                <a:cs typeface="Traditional Arabic" pitchFamily="18" charset="-78"/>
              </a:rPr>
              <a:t>الوصول :حيث يتيح تخزين البيانات في السحابة واسترداد المزيد من المعلومات من عدد مختلف من المستودعات .</a:t>
            </a:r>
          </a:p>
          <a:p>
            <a:r>
              <a:rPr lang="ar-SA" sz="3200" dirty="0" smtClean="0">
                <a:solidFill>
                  <a:schemeClr val="accent1"/>
                </a:solidFill>
                <a:latin typeface="Traditional Arabic" pitchFamily="18" charset="-78"/>
                <a:cs typeface="Traditional Arabic" pitchFamily="18" charset="-78"/>
              </a:rPr>
              <a:t>6. </a:t>
            </a:r>
            <a:r>
              <a:rPr lang="ar-SA" sz="3200" dirty="0" smtClean="0">
                <a:latin typeface="Traditional Arabic" pitchFamily="18" charset="-78"/>
                <a:cs typeface="Traditional Arabic" pitchFamily="18" charset="-78"/>
              </a:rPr>
              <a:t>الذكاء : وهو مطلب لاستخراج وتحليل البيانات الضخمة المخزنة على مختلف خوادم السحابة .</a:t>
            </a:r>
          </a:p>
          <a:p>
            <a:r>
              <a:rPr lang="ar-SA" sz="3200" dirty="0" smtClean="0">
                <a:solidFill>
                  <a:schemeClr val="accent1"/>
                </a:solidFill>
                <a:latin typeface="Traditional Arabic" pitchFamily="18" charset="-78"/>
                <a:cs typeface="Traditional Arabic" pitchFamily="18" charset="-78"/>
              </a:rPr>
              <a:t>7.  </a:t>
            </a:r>
            <a:r>
              <a:rPr lang="ar-SA" sz="3200" dirty="0" smtClean="0">
                <a:latin typeface="Traditional Arabic" pitchFamily="18" charset="-78"/>
                <a:cs typeface="Traditional Arabic" pitchFamily="18" charset="-78"/>
              </a:rPr>
              <a:t>البرمجة : وهي مطلب أساسي عند التعامل مع العديد من المهام الضرورية بالسحابة مثل حماية أمن المعلومات .</a:t>
            </a:r>
          </a:p>
          <a:p>
            <a:endParaRPr lang="ar-SA" sz="3200" dirty="0">
              <a:latin typeface="Traditional Arabic" pitchFamily="18" charset="-78"/>
              <a:cs typeface="Traditional Arabic" pitchFamily="18" charset="-78"/>
            </a:endParaRPr>
          </a:p>
          <a:p>
            <a:endParaRPr lang="ar-SA" sz="3200" dirty="0" smtClean="0">
              <a:latin typeface="Traditional Arabic" pitchFamily="18" charset="-78"/>
              <a:cs typeface="Traditional Arabic" pitchFamily="18" charset="-78"/>
            </a:endParaRPr>
          </a:p>
          <a:p>
            <a:endParaRPr lang="ar-SA" sz="3200" dirty="0">
              <a:latin typeface="Traditional Arabic" pitchFamily="18" charset="-78"/>
              <a:cs typeface="Traditional Arabic" pitchFamily="18" charset="-78"/>
            </a:endParaRPr>
          </a:p>
          <a:p>
            <a:endParaRPr lang="ar-SA" sz="3200" dirty="0" smtClean="0">
              <a:latin typeface="Traditional Arabic" pitchFamily="18" charset="-78"/>
              <a:cs typeface="Traditional Arabic" pitchFamily="18" charset="-78"/>
            </a:endParaRPr>
          </a:p>
          <a:p>
            <a:endParaRPr lang="ar-SA" sz="3200" dirty="0">
              <a:latin typeface="Traditional Arabic" pitchFamily="18" charset="-78"/>
              <a:cs typeface="Traditional Arabic" pitchFamily="18" charset="-78"/>
            </a:endParaRPr>
          </a:p>
          <a:p>
            <a:endParaRPr lang="ar-SA" sz="3200" dirty="0" smtClean="0">
              <a:latin typeface="Traditional Arabic" pitchFamily="18" charset="-78"/>
              <a:cs typeface="Traditional Arabic" pitchFamily="18" charset="-78"/>
            </a:endParaRPr>
          </a:p>
          <a:p>
            <a:endParaRPr lang="ar-SA" sz="3200" dirty="0">
              <a:latin typeface="Traditional Arabic" pitchFamily="18" charset="-78"/>
              <a:cs typeface="Traditional Arabic" pitchFamily="18" charset="-78"/>
            </a:endParaRPr>
          </a:p>
          <a:p>
            <a:endParaRPr lang="ar-SA" sz="3200" dirty="0" smtClean="0">
              <a:latin typeface="Traditional Arabic" pitchFamily="18" charset="-78"/>
              <a:cs typeface="Traditional Arabic" pitchFamily="18" charset="-78"/>
            </a:endParaRPr>
          </a:p>
          <a:p>
            <a:endParaRPr lang="ar-SA" sz="3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35306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51520" y="-99392"/>
            <a:ext cx="843528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endParaRPr lang="ar-SA" sz="3200" b="1" dirty="0">
              <a:solidFill>
                <a:schemeClr val="tx2">
                  <a:lumMod val="60000"/>
                  <a:lumOff val="40000"/>
                </a:schemeClr>
              </a:solidFill>
              <a:latin typeface="Traditional Arabic" pitchFamily="18" charset="-78"/>
              <a:cs typeface="Traditional Arabic" pitchFamily="18" charset="-78"/>
            </a:endParaRPr>
          </a:p>
          <a:p>
            <a:pPr algn="r"/>
            <a:r>
              <a:rPr lang="ar-SA" sz="3200" b="1" dirty="0" smtClean="0">
                <a:solidFill>
                  <a:schemeClr val="tx2">
                    <a:lumMod val="60000"/>
                    <a:lumOff val="40000"/>
                  </a:schemeClr>
                </a:solidFill>
                <a:latin typeface="Traditional Arabic" pitchFamily="18" charset="-78"/>
                <a:cs typeface="Traditional Arabic" pitchFamily="18" charset="-78"/>
              </a:rPr>
              <a:t>وتضيف </a:t>
            </a:r>
            <a:r>
              <a:rPr lang="ar-SA" sz="3200" b="1" dirty="0">
                <a:solidFill>
                  <a:schemeClr val="tx2">
                    <a:lumMod val="60000"/>
                    <a:lumOff val="40000"/>
                  </a:schemeClr>
                </a:solidFill>
                <a:latin typeface="Traditional Arabic" pitchFamily="18" charset="-78"/>
                <a:cs typeface="Traditional Arabic" pitchFamily="18" charset="-78"/>
              </a:rPr>
              <a:t>حايك (2013م) إلى خصائص الحوسبة </a:t>
            </a:r>
            <a:r>
              <a:rPr lang="ar-SA" sz="3200" b="1" dirty="0" smtClean="0">
                <a:solidFill>
                  <a:schemeClr val="tx2">
                    <a:lumMod val="60000"/>
                    <a:lumOff val="40000"/>
                  </a:schemeClr>
                </a:solidFill>
                <a:latin typeface="Traditional Arabic" pitchFamily="18" charset="-78"/>
                <a:cs typeface="Traditional Arabic" pitchFamily="18" charset="-78"/>
              </a:rPr>
              <a:t>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مستطيل 4"/>
          <p:cNvSpPr/>
          <p:nvPr/>
        </p:nvSpPr>
        <p:spPr>
          <a:xfrm>
            <a:off x="251520" y="1556792"/>
            <a:ext cx="8640960" cy="5016758"/>
          </a:xfrm>
          <a:prstGeom prst="rect">
            <a:avLst/>
          </a:prstGeom>
        </p:spPr>
        <p:txBody>
          <a:bodyPr wrap="square">
            <a:spAutoFit/>
          </a:bodyPr>
          <a:lstStyle/>
          <a:p>
            <a:r>
              <a:rPr lang="ar-SA" sz="3200" dirty="0">
                <a:solidFill>
                  <a:schemeClr val="accent1"/>
                </a:solidFill>
                <a:latin typeface="Traditional Arabic" pitchFamily="18" charset="-78"/>
                <a:cs typeface="Traditional Arabic" pitchFamily="18" charset="-78"/>
              </a:rPr>
              <a:t>8</a:t>
            </a:r>
            <a:r>
              <a:rPr lang="ar-SA" sz="3200" dirty="0" smtClean="0">
                <a:solidFill>
                  <a:schemeClr val="accent1"/>
                </a:solidFill>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سهولة التنفيذ : تستطيع المؤسسة اعتماد ونشر تطبيقات الحوسبة السحابية دون الحاجة لشراء الأجهزة ، وتراخيص البرامج ، أو خدمات التركيب والتشغيل والصيانة</a:t>
            </a:r>
            <a:r>
              <a:rPr lang="en-US" sz="3200" dirty="0" smtClean="0">
                <a:latin typeface="Traditional Arabic" pitchFamily="18" charset="-78"/>
                <a:cs typeface="Traditional Arabic" pitchFamily="18" charset="-78"/>
              </a:rPr>
              <a:t> .</a:t>
            </a:r>
          </a:p>
          <a:p>
            <a:r>
              <a:rPr lang="ar-SA" sz="3200" dirty="0" smtClean="0">
                <a:solidFill>
                  <a:schemeClr val="accent1"/>
                </a:solidFill>
                <a:latin typeface="Traditional Arabic" pitchFamily="18" charset="-78"/>
                <a:cs typeface="Traditional Arabic" pitchFamily="18" charset="-78"/>
              </a:rPr>
              <a:t>9. </a:t>
            </a:r>
            <a:r>
              <a:rPr lang="ar-SA" sz="3200" dirty="0" smtClean="0">
                <a:latin typeface="Traditional Arabic" pitchFamily="18" charset="-78"/>
                <a:cs typeface="Traditional Arabic" pitchFamily="18" charset="-78"/>
              </a:rPr>
              <a:t>المرونة  : الحوسبة السحابية توفر المزيد من المرونة (غالبا ما تسمى بالتمدد) في مطابقة موارد تكنولوجيا المعلومات ووظائف العمل التي كانت تعتمد أساليب الحوسبة الماضية. ويمكن أيضا زيادة تنقل وحركة الموظفين من خلال تمكين الوصول إلى معلومات الأعمال والتطبيقات من خلال مجموعة واسعة من المواقع والخدمات</a:t>
            </a:r>
            <a:r>
              <a:rPr lang="en-US" sz="3200" dirty="0" smtClean="0">
                <a:latin typeface="Traditional Arabic" pitchFamily="18" charset="-78"/>
                <a:cs typeface="Traditional Arabic" pitchFamily="18" charset="-78"/>
              </a:rPr>
              <a:t> .</a:t>
            </a:r>
          </a:p>
          <a:p>
            <a:r>
              <a:rPr lang="ar-SA" sz="3200" dirty="0" smtClean="0">
                <a:solidFill>
                  <a:schemeClr val="accent1"/>
                </a:solidFill>
                <a:latin typeface="Traditional Arabic" pitchFamily="18" charset="-78"/>
                <a:cs typeface="Traditional Arabic" pitchFamily="18" charset="-78"/>
              </a:rPr>
              <a:t>10. </a:t>
            </a:r>
            <a:r>
              <a:rPr lang="ar-SA" sz="3200" dirty="0" smtClean="0">
                <a:latin typeface="Traditional Arabic" pitchFamily="18" charset="-78"/>
                <a:cs typeface="Traditional Arabic" pitchFamily="18" charset="-78"/>
              </a:rPr>
              <a:t>كما أن مشاركة المصادر من خلال خدمات الحوسبة توفر سهولة ومرونة أكبر عند أداء المهام المختلفة. وتقدم إمكانيات الربط بين عدة موقع إلكترونية، مثل الشبكات الاجتماعية</a:t>
            </a:r>
            <a:r>
              <a:rPr lang="en-US" sz="3200" dirty="0" smtClean="0">
                <a:latin typeface="Traditional Arabic" pitchFamily="18" charset="-78"/>
                <a:cs typeface="Traditional Arabic" pitchFamily="18" charset="-78"/>
              </a:rPr>
              <a:t> .</a:t>
            </a:r>
            <a:endParaRPr lang="en-US" sz="3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78138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499992" y="274638"/>
            <a:ext cx="4186808"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4000" b="1" dirty="0" smtClean="0">
                <a:solidFill>
                  <a:schemeClr val="tx2">
                    <a:lumMod val="60000"/>
                    <a:lumOff val="40000"/>
                  </a:schemeClr>
                </a:solidFill>
                <a:latin typeface="Traditional Arabic" pitchFamily="18" charset="-78"/>
                <a:cs typeface="Traditional Arabic" pitchFamily="18" charset="-78"/>
              </a:rPr>
              <a:t>نشاط 1/2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pic>
        <p:nvPicPr>
          <p:cNvPr id="5" name="صورة 4" descr="منتت.jpg"/>
          <p:cNvPicPr>
            <a:picLocks noChangeAspect="1"/>
          </p:cNvPicPr>
          <p:nvPr/>
        </p:nvPicPr>
        <p:blipFill>
          <a:blip r:embed="rId2"/>
          <a:stretch>
            <a:fillRect/>
          </a:stretch>
        </p:blipFill>
        <p:spPr>
          <a:xfrm>
            <a:off x="2483768" y="3645025"/>
            <a:ext cx="4170763" cy="1930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ربع نص 5"/>
          <p:cNvSpPr txBox="1"/>
          <p:nvPr/>
        </p:nvSpPr>
        <p:spPr>
          <a:xfrm>
            <a:off x="2195736" y="2539486"/>
            <a:ext cx="4608512" cy="584775"/>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  عددي خصائص الحوسبة السحابية ؟ </a:t>
            </a:r>
            <a:endParaRPr lang="ar-SA" sz="32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4292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671900" y="140439"/>
            <a:ext cx="1476164" cy="1200329"/>
          </a:xfrm>
          <a:prstGeom prst="rect">
            <a:avLst/>
          </a:prstGeom>
          <a:noFill/>
        </p:spPr>
        <p:txBody>
          <a:bodyPr wrap="square" rtlCol="1">
            <a:spAutoFit/>
          </a:bodyPr>
          <a:lstStyle/>
          <a:p>
            <a:r>
              <a:rPr lang="ar-SA" sz="7200" dirty="0" smtClean="0">
                <a:latin typeface="Traditional Arabic" pitchFamily="18" charset="-78"/>
                <a:cs typeface="Traditional Arabic" pitchFamily="18" charset="-78"/>
              </a:rPr>
              <a:t>ثانياً</a:t>
            </a:r>
            <a:endParaRPr lang="ar-SA" sz="7200" dirty="0">
              <a:latin typeface="Traditional Arabic" pitchFamily="18" charset="-78"/>
              <a:cs typeface="Traditional Arabic" pitchFamily="18"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924" y="2852936"/>
            <a:ext cx="3032401" cy="2016224"/>
          </a:xfrm>
          <a:prstGeom prst="rect">
            <a:avLst/>
          </a:prstGeom>
          <a:ln>
            <a:noFill/>
          </a:ln>
          <a:effectLst>
            <a:softEdge rad="112500"/>
          </a:effectLst>
        </p:spPr>
      </p:pic>
      <p:sp>
        <p:nvSpPr>
          <p:cNvPr id="7" name="شكل بيضاوي 6"/>
          <p:cNvSpPr/>
          <p:nvPr/>
        </p:nvSpPr>
        <p:spPr>
          <a:xfrm>
            <a:off x="5724128" y="1484784"/>
            <a:ext cx="2952328" cy="144016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نماذج الحوسبة السحابية </a:t>
            </a:r>
            <a:endParaRPr lang="ar-SA" sz="2400" b="1" dirty="0">
              <a:solidFill>
                <a:schemeClr val="tx1"/>
              </a:solidFill>
              <a:latin typeface="Traditional Arabic" pitchFamily="18" charset="-78"/>
              <a:cs typeface="Traditional Arabic" pitchFamily="18" charset="-78"/>
            </a:endParaRPr>
          </a:p>
        </p:txBody>
      </p:sp>
      <p:sp>
        <p:nvSpPr>
          <p:cNvPr id="8" name="شكل بيضاوي 7"/>
          <p:cNvSpPr/>
          <p:nvPr/>
        </p:nvSpPr>
        <p:spPr>
          <a:xfrm>
            <a:off x="735507" y="1614601"/>
            <a:ext cx="2952328" cy="144016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أنماط الحوسبة السحابية </a:t>
            </a:r>
            <a:endParaRPr lang="ar-SA" sz="2400" b="1" dirty="0">
              <a:solidFill>
                <a:schemeClr val="tx1"/>
              </a:solidFill>
              <a:latin typeface="Traditional Arabic" pitchFamily="18" charset="-78"/>
              <a:cs typeface="Traditional Arabic" pitchFamily="18" charset="-78"/>
            </a:endParaRPr>
          </a:p>
        </p:txBody>
      </p:sp>
      <p:sp>
        <p:nvSpPr>
          <p:cNvPr id="9" name="شكل بيضاوي 8"/>
          <p:cNvSpPr/>
          <p:nvPr/>
        </p:nvSpPr>
        <p:spPr>
          <a:xfrm>
            <a:off x="611560" y="4797152"/>
            <a:ext cx="2952328" cy="144016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موفري خدمات الحوسبة السحابية </a:t>
            </a:r>
            <a:endParaRPr lang="ar-SA" sz="2400" b="1" dirty="0">
              <a:solidFill>
                <a:schemeClr val="tx1"/>
              </a:solidFill>
              <a:latin typeface="Traditional Arabic" pitchFamily="18" charset="-78"/>
              <a:cs typeface="Traditional Arabic" pitchFamily="18" charset="-78"/>
            </a:endParaRPr>
          </a:p>
        </p:txBody>
      </p:sp>
      <p:sp>
        <p:nvSpPr>
          <p:cNvPr id="10" name="شكل بيضاوي 9"/>
          <p:cNvSpPr/>
          <p:nvPr/>
        </p:nvSpPr>
        <p:spPr>
          <a:xfrm>
            <a:off x="5876528" y="4725144"/>
            <a:ext cx="2952328" cy="144016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تطبيقات الحوسبة السحابية </a:t>
            </a:r>
            <a:endParaRPr lang="ar-SA" sz="2400" b="1" dirty="0">
              <a:solidFill>
                <a:schemeClr val="tx1"/>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87566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14581" y="1628800"/>
            <a:ext cx="8008731" cy="584775"/>
          </a:xfrm>
          <a:prstGeom prst="rect">
            <a:avLst/>
          </a:prstGeom>
        </p:spPr>
        <p:txBody>
          <a:bodyPr wrap="square">
            <a:spAutoFit/>
          </a:bodyPr>
          <a:lstStyle/>
          <a:p>
            <a:r>
              <a:rPr lang="ar-SA" sz="3200" dirty="0">
                <a:latin typeface="Traditional Arabic" pitchFamily="18" charset="-78"/>
                <a:cs typeface="Traditional Arabic" pitchFamily="18" charset="-78"/>
              </a:rPr>
              <a:t>سنأتي في البداية إلى ذكر المكونات الأساسية للحوسبة السحابية </a:t>
            </a:r>
          </a:p>
        </p:txBody>
      </p:sp>
      <p:sp>
        <p:nvSpPr>
          <p:cNvPr id="5" name="عنوان 1"/>
          <p:cNvSpPr txBox="1">
            <a:spLocks/>
          </p:cNvSpPr>
          <p:nvPr/>
        </p:nvSpPr>
        <p:spPr>
          <a:xfrm>
            <a:off x="251520" y="-99392"/>
            <a:ext cx="843528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endParaRPr lang="ar-SA" sz="3200" b="1" dirty="0">
              <a:solidFill>
                <a:schemeClr val="tx2">
                  <a:lumMod val="60000"/>
                  <a:lumOff val="40000"/>
                </a:schemeClr>
              </a:solidFill>
              <a:latin typeface="Traditional Arabic" pitchFamily="18" charset="-78"/>
              <a:cs typeface="Traditional Arabic" pitchFamily="18" charset="-78"/>
            </a:endParaRPr>
          </a:p>
          <a:p>
            <a:pPr algn="r"/>
            <a:r>
              <a:rPr lang="ar-SA" sz="3200" b="1" dirty="0" smtClean="0">
                <a:solidFill>
                  <a:schemeClr val="tx2">
                    <a:lumMod val="60000"/>
                    <a:lumOff val="40000"/>
                  </a:schemeClr>
                </a:solidFill>
                <a:latin typeface="Traditional Arabic" pitchFamily="18" charset="-78"/>
                <a:cs typeface="Traditional Arabic" pitchFamily="18" charset="-78"/>
              </a:rPr>
              <a:t>نماذج الحوسبة 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pic>
        <p:nvPicPr>
          <p:cNvPr id="6" name="صورة 5"/>
          <p:cNvPicPr/>
          <p:nvPr/>
        </p:nvPicPr>
        <p:blipFill>
          <a:blip r:embed="rId2">
            <a:extLst>
              <a:ext uri="{28A0092B-C50C-407E-A947-70E740481C1C}">
                <a14:useLocalDpi xmlns:a14="http://schemas.microsoft.com/office/drawing/2010/main" val="0"/>
              </a:ext>
            </a:extLst>
          </a:blip>
          <a:stretch>
            <a:fillRect/>
          </a:stretch>
        </p:blipFill>
        <p:spPr>
          <a:xfrm>
            <a:off x="418270" y="2213575"/>
            <a:ext cx="3505657" cy="1536824"/>
          </a:xfrm>
          <a:prstGeom prst="rect">
            <a:avLst/>
          </a:prstGeom>
        </p:spPr>
      </p:pic>
      <p:sp>
        <p:nvSpPr>
          <p:cNvPr id="7" name="مستطيل 6"/>
          <p:cNvSpPr/>
          <p:nvPr/>
        </p:nvSpPr>
        <p:spPr>
          <a:xfrm>
            <a:off x="1403648" y="3645024"/>
            <a:ext cx="7331361" cy="1938992"/>
          </a:xfrm>
          <a:prstGeom prst="rect">
            <a:avLst/>
          </a:prstGeom>
        </p:spPr>
        <p:txBody>
          <a:bodyPr wrap="square">
            <a:spAutoFit/>
          </a:bodyPr>
          <a:lstStyle/>
          <a:p>
            <a:r>
              <a:rPr lang="ar-SA" sz="2400" b="1" dirty="0">
                <a:latin typeface="Traditional Arabic" pitchFamily="18" charset="-78"/>
                <a:cs typeface="Traditional Arabic" pitchFamily="18" charset="-78"/>
              </a:rPr>
              <a:t>النموذج الاول : نموذج البنية التحتية / </a:t>
            </a:r>
            <a:endParaRPr lang="en-US" sz="2400" dirty="0">
              <a:latin typeface="Traditional Arabic" pitchFamily="18" charset="-78"/>
              <a:cs typeface="Traditional Arabic" pitchFamily="18" charset="-78"/>
            </a:endParaRPr>
          </a:p>
          <a:p>
            <a:r>
              <a:rPr lang="ar-SA" sz="2400" dirty="0">
                <a:latin typeface="Traditional Arabic" pitchFamily="18" charset="-78"/>
                <a:cs typeface="Traditional Arabic" pitchFamily="18" charset="-78"/>
              </a:rPr>
              <a:t>خدمة </a:t>
            </a:r>
            <a:r>
              <a:rPr lang="en-US" sz="2400" dirty="0">
                <a:latin typeface="Traditional Arabic" pitchFamily="18" charset="-78"/>
                <a:cs typeface="Traditional Arabic" pitchFamily="18" charset="-78"/>
              </a:rPr>
              <a:t>IaaS</a:t>
            </a:r>
            <a:r>
              <a:rPr lang="ar-SA" sz="2400" dirty="0">
                <a:latin typeface="Traditional Arabic" pitchFamily="18" charset="-78"/>
                <a:cs typeface="Traditional Arabic" pitchFamily="18" charset="-78"/>
              </a:rPr>
              <a:t> وهي اختصار لجملة </a:t>
            </a:r>
            <a:r>
              <a:rPr lang="en-US" sz="2400" dirty="0">
                <a:latin typeface="Traditional Arabic" pitchFamily="18" charset="-78"/>
                <a:cs typeface="Traditional Arabic" pitchFamily="18" charset="-78"/>
              </a:rPr>
              <a:t>Infrastructure as a Service </a:t>
            </a:r>
            <a:r>
              <a:rPr lang="ar-SA" sz="2400" dirty="0">
                <a:latin typeface="Traditional Arabic" pitchFamily="18" charset="-78"/>
                <a:cs typeface="Traditional Arabic" pitchFamily="18" charset="-78"/>
              </a:rPr>
              <a:t>، ويعتمد هذا النموذج في أبسط مفهوم له على مخدم افتراضي قائم على السُحب يوفر خدمات الشبكات والتخزين وخدمات البنية التحتية الأخرى ، ولا يقوم العميل بإدارة مركز البيانات أو التحكم فيه، ولكن يمكنه التحكم في البيانات وأنظمة التشغيل.</a:t>
            </a:r>
          </a:p>
        </p:txBody>
      </p:sp>
    </p:spTree>
    <p:extLst>
      <p:ext uri="{BB962C8B-B14F-4D97-AF65-F5344CB8AC3E}">
        <p14:creationId xmlns:p14="http://schemas.microsoft.com/office/powerpoint/2010/main" val="37164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51520" y="-99392"/>
            <a:ext cx="843528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endParaRPr lang="ar-SA" sz="3200" b="1" dirty="0">
              <a:solidFill>
                <a:schemeClr val="tx2">
                  <a:lumMod val="60000"/>
                  <a:lumOff val="40000"/>
                </a:schemeClr>
              </a:solidFill>
              <a:latin typeface="Traditional Arabic" pitchFamily="18" charset="-78"/>
              <a:cs typeface="Traditional Arabic" pitchFamily="18" charset="-78"/>
            </a:endParaRPr>
          </a:p>
          <a:p>
            <a:pPr algn="r"/>
            <a:r>
              <a:rPr lang="ar-SA" sz="3200" b="1" dirty="0" smtClean="0">
                <a:solidFill>
                  <a:schemeClr val="tx2">
                    <a:lumMod val="60000"/>
                    <a:lumOff val="40000"/>
                  </a:schemeClr>
                </a:solidFill>
                <a:latin typeface="Traditional Arabic" pitchFamily="18" charset="-78"/>
                <a:cs typeface="Traditional Arabic" pitchFamily="18" charset="-78"/>
              </a:rPr>
              <a:t>نماذج الحوسبة 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pic>
        <p:nvPicPr>
          <p:cNvPr id="5" name="صورة 4"/>
          <p:cNvPicPr/>
          <p:nvPr/>
        </p:nvPicPr>
        <p:blipFill>
          <a:blip r:embed="rId2">
            <a:extLst>
              <a:ext uri="{28A0092B-C50C-407E-A947-70E740481C1C}">
                <a14:useLocalDpi xmlns:a14="http://schemas.microsoft.com/office/drawing/2010/main" val="0"/>
              </a:ext>
            </a:extLst>
          </a:blip>
          <a:stretch>
            <a:fillRect/>
          </a:stretch>
        </p:blipFill>
        <p:spPr>
          <a:xfrm>
            <a:off x="418270" y="1556792"/>
            <a:ext cx="3505657" cy="1536824"/>
          </a:xfrm>
          <a:prstGeom prst="rect">
            <a:avLst/>
          </a:prstGeom>
        </p:spPr>
      </p:pic>
      <p:sp>
        <p:nvSpPr>
          <p:cNvPr id="6" name="مستطيل 5"/>
          <p:cNvSpPr/>
          <p:nvPr/>
        </p:nvSpPr>
        <p:spPr>
          <a:xfrm>
            <a:off x="107504" y="2795444"/>
            <a:ext cx="8750019" cy="1569660"/>
          </a:xfrm>
          <a:prstGeom prst="rect">
            <a:avLst/>
          </a:prstGeom>
        </p:spPr>
        <p:txBody>
          <a:bodyPr wrap="square">
            <a:spAutoFit/>
          </a:bodyPr>
          <a:lstStyle/>
          <a:p>
            <a:r>
              <a:rPr lang="ar-SA" sz="2400" b="1" dirty="0" smtClean="0">
                <a:latin typeface="Traditional Arabic" pitchFamily="18" charset="-78"/>
                <a:cs typeface="Traditional Arabic" pitchFamily="18" charset="-78"/>
              </a:rPr>
              <a:t>النموذج الثاني : نموذج المنصة / </a:t>
            </a:r>
          </a:p>
          <a:p>
            <a:r>
              <a:rPr lang="ar-SA" sz="2400" dirty="0" smtClean="0">
                <a:latin typeface="Traditional Arabic" pitchFamily="18" charset="-78"/>
                <a:cs typeface="Traditional Arabic" pitchFamily="18" charset="-78"/>
              </a:rPr>
              <a:t>خدمة </a:t>
            </a:r>
            <a:r>
              <a:rPr lang="en-US" sz="2400" dirty="0" smtClean="0">
                <a:latin typeface="Traditional Arabic" pitchFamily="18" charset="-78"/>
                <a:cs typeface="Traditional Arabic" pitchFamily="18" charset="-78"/>
              </a:rPr>
              <a:t> PaaS </a:t>
            </a:r>
            <a:r>
              <a:rPr lang="ar-SA" sz="2400" dirty="0" smtClean="0">
                <a:latin typeface="Traditional Arabic" pitchFamily="18" charset="-78"/>
                <a:cs typeface="Traditional Arabic" pitchFamily="18" charset="-78"/>
              </a:rPr>
              <a:t>وهي اختصار لجملة </a:t>
            </a:r>
            <a:r>
              <a:rPr lang="en-US" sz="2400" dirty="0" smtClean="0">
                <a:latin typeface="Traditional Arabic" pitchFamily="18" charset="-78"/>
                <a:cs typeface="Traditional Arabic" pitchFamily="18" charset="-78"/>
              </a:rPr>
              <a:t>Platform as a service ، </a:t>
            </a:r>
            <a:r>
              <a:rPr lang="ar-SA" sz="2400" dirty="0" smtClean="0">
                <a:latin typeface="Traditional Arabic" pitchFamily="18" charset="-78"/>
                <a:cs typeface="Traditional Arabic" pitchFamily="18" charset="-78"/>
              </a:rPr>
              <a:t>ومن خلال هذا النموذج من الحوسبة السحابية يستطيع العملاء استعمال تطبيقاتهم على البنية التحتية لمقدم خدمات الحوسبة السحابية، وايضاً يستطيع العميل التحكم في البيانات وفي جزء من البيئة المضيفة.</a:t>
            </a:r>
            <a:endParaRPr lang="ar-SA" sz="2400" dirty="0">
              <a:latin typeface="Traditional Arabic" pitchFamily="18" charset="-78"/>
              <a:cs typeface="Traditional Arabic" pitchFamily="18" charset="-78"/>
            </a:endParaRPr>
          </a:p>
        </p:txBody>
      </p:sp>
      <p:sp>
        <p:nvSpPr>
          <p:cNvPr id="7" name="مستطيل 6"/>
          <p:cNvSpPr/>
          <p:nvPr/>
        </p:nvSpPr>
        <p:spPr>
          <a:xfrm>
            <a:off x="567019" y="4384514"/>
            <a:ext cx="8268530" cy="1938992"/>
          </a:xfrm>
          <a:prstGeom prst="rect">
            <a:avLst/>
          </a:prstGeom>
        </p:spPr>
        <p:txBody>
          <a:bodyPr wrap="square">
            <a:spAutoFit/>
          </a:bodyPr>
          <a:lstStyle/>
          <a:p>
            <a:r>
              <a:rPr lang="ar-SA" sz="2400" b="1" dirty="0">
                <a:latin typeface="Traditional Arabic" pitchFamily="18" charset="-78"/>
                <a:cs typeface="Traditional Arabic" pitchFamily="18" charset="-78"/>
              </a:rPr>
              <a:t>النموذج الثالث : نموذج البرمجيات /</a:t>
            </a:r>
            <a:endParaRPr lang="en-US" sz="2400" dirty="0">
              <a:latin typeface="Traditional Arabic" pitchFamily="18" charset="-78"/>
              <a:cs typeface="Traditional Arabic" pitchFamily="18" charset="-78"/>
            </a:endParaRPr>
          </a:p>
          <a:p>
            <a:r>
              <a:rPr lang="ar-SA" sz="2400" dirty="0">
                <a:latin typeface="Traditional Arabic" pitchFamily="18" charset="-78"/>
                <a:cs typeface="Traditional Arabic" pitchFamily="18" charset="-78"/>
              </a:rPr>
              <a:t>خدمة </a:t>
            </a:r>
            <a:r>
              <a:rPr lang="en-US" sz="2400" dirty="0" smtClean="0">
                <a:latin typeface="Traditional Arabic" pitchFamily="18" charset="-78"/>
                <a:cs typeface="Traditional Arabic" pitchFamily="18" charset="-78"/>
              </a:rPr>
              <a:t> SaaS </a:t>
            </a:r>
            <a:r>
              <a:rPr lang="ar-SA" sz="2400" dirty="0">
                <a:latin typeface="Traditional Arabic" pitchFamily="18" charset="-78"/>
                <a:cs typeface="Traditional Arabic" pitchFamily="18" charset="-78"/>
              </a:rPr>
              <a:t>وهي اختصار لجملة </a:t>
            </a:r>
            <a:r>
              <a:rPr lang="en-US" sz="2400" dirty="0">
                <a:latin typeface="Traditional Arabic" pitchFamily="18" charset="-78"/>
                <a:cs typeface="Traditional Arabic" pitchFamily="18" charset="-78"/>
              </a:rPr>
              <a:t>Software as a service </a:t>
            </a:r>
            <a:r>
              <a:rPr lang="ar-SA" sz="2400" dirty="0">
                <a:latin typeface="Traditional Arabic" pitchFamily="18" charset="-78"/>
                <a:cs typeface="Traditional Arabic" pitchFamily="18" charset="-78"/>
              </a:rPr>
              <a:t>، وفيه يستطيع العملاء النفاذ إلى تطبيقات مُقدِّم خدمات الحوسبة السحابية من خلال شبكة الإنترنت ، و هو الشكل الأكثر شيوعاً لخدمات الحوسبة السحابية، وتستخدمه أغلب شبكات التواصل الاجتماعي ومقدمي خدمات البريد الالكتروني</a:t>
            </a:r>
            <a:endParaRPr lang="en-US" sz="24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173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635896" y="-99392"/>
            <a:ext cx="5050904"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endParaRPr lang="ar-SA" sz="3200" b="1" dirty="0">
              <a:solidFill>
                <a:schemeClr val="tx2">
                  <a:lumMod val="60000"/>
                  <a:lumOff val="40000"/>
                </a:schemeClr>
              </a:solidFill>
              <a:latin typeface="Traditional Arabic" pitchFamily="18" charset="-78"/>
              <a:cs typeface="Traditional Arabic" pitchFamily="18" charset="-78"/>
            </a:endParaRPr>
          </a:p>
          <a:p>
            <a:pPr algn="r"/>
            <a:r>
              <a:rPr lang="ar-SA" sz="3200" b="1" dirty="0" smtClean="0">
                <a:solidFill>
                  <a:schemeClr val="tx2">
                    <a:lumMod val="60000"/>
                    <a:lumOff val="40000"/>
                  </a:schemeClr>
                </a:solidFill>
                <a:latin typeface="Traditional Arabic" pitchFamily="18" charset="-78"/>
                <a:cs typeface="Traditional Arabic" pitchFamily="18" charset="-78"/>
              </a:rPr>
              <a:t>أنماط الحوسبة 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مستطيل 4"/>
          <p:cNvSpPr/>
          <p:nvPr/>
        </p:nvSpPr>
        <p:spPr>
          <a:xfrm>
            <a:off x="539552" y="1844824"/>
            <a:ext cx="8064896" cy="4031873"/>
          </a:xfrm>
          <a:prstGeom prst="rect">
            <a:avLst/>
          </a:prstGeom>
        </p:spPr>
        <p:txBody>
          <a:bodyPr wrap="square">
            <a:spAutoFit/>
          </a:bodyPr>
          <a:lstStyle/>
          <a:p>
            <a:r>
              <a:rPr lang="ar-SA" sz="3200" dirty="0">
                <a:latin typeface="Traditional Arabic" pitchFamily="18" charset="-78"/>
                <a:cs typeface="Traditional Arabic" pitchFamily="18" charset="-78"/>
              </a:rPr>
              <a:t>يرى (شيخي ، 2015) أن طريقة استخدام السحابة تختلف من منظمة إلى أخرى، كل منظمة لديها متطلباتها الخاصة بها بشأن ماهي الخدمات التي تود الوصل إليها عن طريق السحابة، وما مدى التحكم الذي تريده على البيئة السحابية.</a:t>
            </a:r>
            <a:endParaRPr lang="en-US" sz="3200" dirty="0">
              <a:latin typeface="Traditional Arabic" pitchFamily="18" charset="-78"/>
              <a:cs typeface="Traditional Arabic" pitchFamily="18" charset="-78"/>
            </a:endParaRPr>
          </a:p>
          <a:p>
            <a:r>
              <a:rPr lang="ar-SA" sz="3200" dirty="0">
                <a:latin typeface="Traditional Arabic" pitchFamily="18" charset="-78"/>
                <a:cs typeface="Traditional Arabic" pitchFamily="18" charset="-78"/>
              </a:rPr>
              <a:t>ولاستيعاب هذه المتطلبات المتفاوتة يمكن تدشين البيئة السحابية بأنماط مختلفة كل نمط خدمة لديه متطلباته وفوائده، تعريف ( </a:t>
            </a:r>
            <a:r>
              <a:rPr lang="en-US" sz="3200" dirty="0">
                <a:latin typeface="Traditional Arabic" pitchFamily="18" charset="-78"/>
                <a:cs typeface="Traditional Arabic" pitchFamily="18" charset="-78"/>
              </a:rPr>
              <a:t>NIST</a:t>
            </a:r>
            <a:r>
              <a:rPr lang="ar-SA" sz="3200" dirty="0">
                <a:latin typeface="Traditional Arabic" pitchFamily="18" charset="-78"/>
                <a:cs typeface="Traditional Arabic" pitchFamily="18" charset="-78"/>
              </a:rPr>
              <a:t> ) للحوسبة السحابية يضع الخطوط العريضة لأربعة أنماط مختلقة لتدشين البيئة السحابية: عامة وخاصة ومجتمعية وهجينة، وسنعطي تعريف مختصر لكل نمط.</a:t>
            </a:r>
            <a:endParaRPr lang="en-US" sz="3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2534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635896" y="-99392"/>
            <a:ext cx="5050904"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endParaRPr lang="ar-SA" sz="3200" b="1" dirty="0">
              <a:solidFill>
                <a:schemeClr val="tx2">
                  <a:lumMod val="60000"/>
                  <a:lumOff val="40000"/>
                </a:schemeClr>
              </a:solidFill>
              <a:latin typeface="Traditional Arabic" pitchFamily="18" charset="-78"/>
              <a:cs typeface="Traditional Arabic" pitchFamily="18" charset="-78"/>
            </a:endParaRPr>
          </a:p>
          <a:p>
            <a:pPr algn="r"/>
            <a:r>
              <a:rPr lang="ar-SA" sz="3200" b="1" dirty="0" smtClean="0">
                <a:solidFill>
                  <a:schemeClr val="tx2">
                    <a:lumMod val="60000"/>
                    <a:lumOff val="40000"/>
                  </a:schemeClr>
                </a:solidFill>
                <a:latin typeface="Traditional Arabic" pitchFamily="18" charset="-78"/>
                <a:cs typeface="Traditional Arabic" pitchFamily="18" charset="-78"/>
              </a:rPr>
              <a:t>أنماط الحوسبة 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6" name="وسيلة شرح على شكل سحابة 5"/>
          <p:cNvSpPr/>
          <p:nvPr/>
        </p:nvSpPr>
        <p:spPr>
          <a:xfrm>
            <a:off x="107504" y="1627783"/>
            <a:ext cx="6192688" cy="3602434"/>
          </a:xfrm>
          <a:prstGeom prst="cloudCallout">
            <a:avLst>
              <a:gd name="adj1" fmla="val 42470"/>
              <a:gd name="adj2" fmla="val 61684"/>
            </a:avLst>
          </a:prstGeom>
        </p:spPr>
        <p:style>
          <a:lnRef idx="1">
            <a:schemeClr val="accent2"/>
          </a:lnRef>
          <a:fillRef idx="2">
            <a:schemeClr val="accent2"/>
          </a:fillRef>
          <a:effectRef idx="1">
            <a:schemeClr val="accent2"/>
          </a:effectRef>
          <a:fontRef idx="minor">
            <a:schemeClr val="dk1"/>
          </a:fontRef>
        </p:style>
        <p:txBody>
          <a:bodyPr rtlCol="1" anchor="ctr"/>
          <a:lstStyle/>
          <a:p>
            <a:endParaRPr lang="ar-SA" sz="2400" dirty="0">
              <a:latin typeface="Traditional Arabic" pitchFamily="18" charset="-78"/>
              <a:cs typeface="Traditional Arabic" pitchFamily="18" charset="-78"/>
            </a:endParaRPr>
          </a:p>
        </p:txBody>
      </p:sp>
      <p:sp>
        <p:nvSpPr>
          <p:cNvPr id="7" name="مستطيل 6"/>
          <p:cNvSpPr/>
          <p:nvPr/>
        </p:nvSpPr>
        <p:spPr>
          <a:xfrm>
            <a:off x="611560" y="2204864"/>
            <a:ext cx="5400600" cy="1938992"/>
          </a:xfrm>
          <a:prstGeom prst="rect">
            <a:avLst/>
          </a:prstGeom>
        </p:spPr>
        <p:txBody>
          <a:bodyPr wrap="square">
            <a:spAutoFit/>
          </a:bodyPr>
          <a:lstStyle/>
          <a:p>
            <a:r>
              <a:rPr lang="ar-SA" sz="2000" dirty="0" smtClean="0">
                <a:latin typeface="Traditional Arabic" pitchFamily="18" charset="-78"/>
                <a:cs typeface="Traditional Arabic" pitchFamily="18" charset="-78"/>
              </a:rPr>
              <a:t>في نمط الخدمة العامة تكون جميع الأنظمة والموارد التي توفر الخدمة متواجدة عند موفر خدمة خارجي، وموفر الخدمة ذاك هو المسئول عن تنظيم وإدارة الأنظمة المستخدمة لتوفير الخدمة، أما العميل فمسئوليته الوحيدة هي أي برنامج أو تطبيق عميل تم تثبيته على نظام المستخدم النهائي.</a:t>
            </a:r>
          </a:p>
          <a:p>
            <a:r>
              <a:rPr lang="ar-SA" sz="2000" dirty="0" smtClean="0">
                <a:latin typeface="Traditional Arabic" pitchFamily="18" charset="-78"/>
                <a:cs typeface="Traditional Arabic" pitchFamily="18" charset="-78"/>
              </a:rPr>
              <a:t>عادة ما يتم الاتصال بالخدمة السحابية العامة من خلال الانترنت ويمكن أن تكون بعض الخدمات السحابية العامة أو أجزاء منها مجانية</a:t>
            </a:r>
            <a:endParaRPr lang="ar-SA" sz="2000" dirty="0">
              <a:latin typeface="Traditional Arabic" pitchFamily="18" charset="-78"/>
              <a:cs typeface="Traditional Arabic" pitchFamily="18" charset="-78"/>
            </a:endParaRPr>
          </a:p>
        </p:txBody>
      </p:sp>
      <p:pic>
        <p:nvPicPr>
          <p:cNvPr id="8" name="صورة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0060" y="4653136"/>
            <a:ext cx="1916740" cy="1681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مربع نص 8"/>
          <p:cNvSpPr txBox="1"/>
          <p:nvPr/>
        </p:nvSpPr>
        <p:spPr>
          <a:xfrm>
            <a:off x="3203848" y="5873208"/>
            <a:ext cx="3394720" cy="461665"/>
          </a:xfrm>
          <a:prstGeom prst="rect">
            <a:avLst/>
          </a:prstGeom>
          <a:noFill/>
        </p:spPr>
        <p:txBody>
          <a:bodyPr wrap="square" rtlCol="1">
            <a:spAutoFit/>
          </a:bodyPr>
          <a:lstStyle/>
          <a:p>
            <a:r>
              <a:rPr lang="ar-SA" sz="2400" b="1" dirty="0" smtClean="0">
                <a:latin typeface="Traditional Arabic" pitchFamily="18" charset="-78"/>
                <a:cs typeface="Traditional Arabic" pitchFamily="18" charset="-78"/>
              </a:rPr>
              <a:t>السحابة العامة : </a:t>
            </a:r>
            <a:r>
              <a:rPr lang="en-US" sz="2400" b="1" dirty="0" smtClean="0">
                <a:latin typeface="Traditional Arabic" pitchFamily="18" charset="-78"/>
                <a:cs typeface="Traditional Arabic" pitchFamily="18" charset="-78"/>
              </a:rPr>
              <a:t>public Cloud</a:t>
            </a:r>
            <a:endParaRPr lang="ar-SA" sz="2400" b="1" dirty="0">
              <a:latin typeface="Traditional Arabic" pitchFamily="18" charset="-78"/>
              <a:cs typeface="Traditional Arabic" pitchFamily="18" charset="-78"/>
            </a:endParaRPr>
          </a:p>
        </p:txBody>
      </p:sp>
      <p:sp>
        <p:nvSpPr>
          <p:cNvPr id="10" name="مستطيل 9"/>
          <p:cNvSpPr/>
          <p:nvPr/>
        </p:nvSpPr>
        <p:spPr>
          <a:xfrm>
            <a:off x="0" y="2460171"/>
            <a:ext cx="4842284" cy="1938992"/>
          </a:xfrm>
          <a:prstGeom prst="rect">
            <a:avLst/>
          </a:prstGeom>
        </p:spPr>
        <p:txBody>
          <a:bodyPr wrap="square">
            <a:spAutoFit/>
          </a:bodyPr>
          <a:lstStyle/>
          <a:p>
            <a:r>
              <a:rPr lang="ar-SA" sz="2000" b="1" dirty="0">
                <a:latin typeface="Traditional Arabic" pitchFamily="18" charset="-78"/>
                <a:cs typeface="Traditional Arabic" pitchFamily="18" charset="-78"/>
              </a:rPr>
              <a:t>من مواصفات السحب العامة :</a:t>
            </a:r>
            <a:r>
              <a:rPr lang="ar-SA" sz="2000" dirty="0">
                <a:latin typeface="Traditional Arabic" pitchFamily="18" charset="-78"/>
                <a:cs typeface="Traditional Arabic" pitchFamily="18" charset="-78"/>
              </a:rPr>
              <a:t> </a:t>
            </a:r>
            <a:endParaRPr lang="ar-SA" sz="2000" dirty="0" smtClean="0">
              <a:latin typeface="Traditional Arabic" pitchFamily="18" charset="-78"/>
              <a:cs typeface="Traditional Arabic" pitchFamily="18" charset="-78"/>
            </a:endParaRPr>
          </a:p>
          <a:p>
            <a:pPr marL="342900" indent="-342900">
              <a:buFont typeface="Arial" pitchFamily="34" charset="0"/>
              <a:buChar char="•"/>
            </a:pPr>
            <a:r>
              <a:rPr lang="ar-SA" sz="2000" dirty="0" smtClean="0">
                <a:latin typeface="Traditional Arabic" pitchFamily="18" charset="-78"/>
                <a:cs typeface="Traditional Arabic" pitchFamily="18" charset="-78"/>
              </a:rPr>
              <a:t>تقدم </a:t>
            </a:r>
            <a:r>
              <a:rPr lang="ar-SA" sz="2000" dirty="0">
                <a:latin typeface="Traditional Arabic" pitchFamily="18" charset="-78"/>
                <a:cs typeface="Traditional Arabic" pitchFamily="18" charset="-78"/>
              </a:rPr>
              <a:t>خدماتها لعملاء متعددين </a:t>
            </a:r>
            <a:endParaRPr lang="en-US" sz="2000" dirty="0">
              <a:latin typeface="Traditional Arabic" pitchFamily="18" charset="-78"/>
              <a:cs typeface="Traditional Arabic" pitchFamily="18" charset="-78"/>
            </a:endParaRPr>
          </a:p>
          <a:p>
            <a:pPr marL="342900" lvl="0" indent="-342900">
              <a:buFont typeface="Arial" pitchFamily="34" charset="0"/>
              <a:buChar char="•"/>
            </a:pPr>
            <a:r>
              <a:rPr lang="ar-SA" sz="2000" dirty="0">
                <a:latin typeface="Traditional Arabic" pitchFamily="18" charset="-78"/>
                <a:cs typeface="Traditional Arabic" pitchFamily="18" charset="-78"/>
              </a:rPr>
              <a:t>توجد في منشأة خارجية ( منشأة التجميع )</a:t>
            </a:r>
            <a:endParaRPr lang="en-US" sz="2000" dirty="0">
              <a:latin typeface="Traditional Arabic" pitchFamily="18" charset="-78"/>
              <a:cs typeface="Traditional Arabic" pitchFamily="18" charset="-78"/>
            </a:endParaRPr>
          </a:p>
          <a:p>
            <a:pPr marL="342900" lvl="0" indent="-342900">
              <a:buFont typeface="Arial" pitchFamily="34" charset="0"/>
              <a:buChar char="•"/>
            </a:pPr>
            <a:r>
              <a:rPr lang="ar-SA" sz="2000" dirty="0">
                <a:latin typeface="Traditional Arabic" pitchFamily="18" charset="-78"/>
                <a:cs typeface="Traditional Arabic" pitchFamily="18" charset="-78"/>
              </a:rPr>
              <a:t>تستضاف في مكان بعيد عن مكان العميل </a:t>
            </a:r>
            <a:endParaRPr lang="en-US" sz="2000" dirty="0">
              <a:latin typeface="Traditional Arabic" pitchFamily="18" charset="-78"/>
              <a:cs typeface="Traditional Arabic" pitchFamily="18" charset="-78"/>
            </a:endParaRPr>
          </a:p>
          <a:p>
            <a:pPr marL="342900" lvl="0" indent="-342900">
              <a:buFont typeface="Arial" pitchFamily="34" charset="0"/>
              <a:buChar char="•"/>
            </a:pPr>
            <a:r>
              <a:rPr lang="ar-SA" sz="2000" dirty="0">
                <a:latin typeface="Traditional Arabic" pitchFamily="18" charset="-78"/>
                <a:cs typeface="Traditional Arabic" pitchFamily="18" charset="-78"/>
              </a:rPr>
              <a:t>وسيلة مرنة لتوفير التكاليف والحد من المخاطر </a:t>
            </a:r>
            <a:endParaRPr lang="en-US" sz="2000" dirty="0">
              <a:latin typeface="Traditional Arabic" pitchFamily="18" charset="-78"/>
              <a:cs typeface="Traditional Arabic" pitchFamily="18" charset="-78"/>
            </a:endParaRPr>
          </a:p>
          <a:p>
            <a:pPr marL="342900" lvl="0" indent="-342900">
              <a:buFont typeface="Arial" pitchFamily="34" charset="0"/>
              <a:buChar char="•"/>
            </a:pPr>
            <a:r>
              <a:rPr lang="ar-SA" sz="2000" dirty="0">
                <a:latin typeface="Traditional Arabic" pitchFamily="18" charset="-78"/>
                <a:cs typeface="Traditional Arabic" pitchFamily="18" charset="-78"/>
              </a:rPr>
              <a:t>امتداد مؤقت للبنية التحتية للمنشآت</a:t>
            </a:r>
            <a:endParaRPr lang="en-US" sz="20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2896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7"/>
                                        </p:tgtEl>
                                        <p:attrNameLst>
                                          <p:attrName>ppt_x</p:attrName>
                                        </p:attrNameLst>
                                      </p:cBhvr>
                                      <p:tavLst>
                                        <p:tav tm="0">
                                          <p:val>
                                            <p:strVal val="ppt_x"/>
                                          </p:val>
                                        </p:tav>
                                        <p:tav tm="100000">
                                          <p:val>
                                            <p:strVal val="ppt_x"/>
                                          </p:val>
                                        </p:tav>
                                      </p:tavLst>
                                    </p:anim>
                                    <p:anim calcmode="lin" valueType="num">
                                      <p:cBhvr additive="base">
                                        <p:cTn id="38" dur="500"/>
                                        <p:tgtEl>
                                          <p:spTgt spid="7"/>
                                        </p:tgtEl>
                                        <p:attrNameLst>
                                          <p:attrName>ppt_y</p:attrName>
                                        </p:attrNameLst>
                                      </p:cBhvr>
                                      <p:tavLst>
                                        <p:tav tm="0">
                                          <p:val>
                                            <p:strVal val="ppt_y"/>
                                          </p:val>
                                        </p:tav>
                                        <p:tav tm="100000">
                                          <p:val>
                                            <p:strVal val="1+ppt_h/2"/>
                                          </p:val>
                                        </p:tav>
                                      </p:tavLst>
                                    </p:anim>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7" grpId="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635896" y="-99392"/>
            <a:ext cx="5050904"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endParaRPr lang="ar-SA" sz="3200" b="1" dirty="0">
              <a:solidFill>
                <a:schemeClr val="tx2">
                  <a:lumMod val="60000"/>
                  <a:lumOff val="40000"/>
                </a:schemeClr>
              </a:solidFill>
              <a:latin typeface="Traditional Arabic" pitchFamily="18" charset="-78"/>
              <a:cs typeface="Traditional Arabic" pitchFamily="18" charset="-78"/>
            </a:endParaRPr>
          </a:p>
          <a:p>
            <a:pPr algn="r"/>
            <a:r>
              <a:rPr lang="ar-SA" sz="3200" b="1" dirty="0" smtClean="0">
                <a:solidFill>
                  <a:schemeClr val="tx2">
                    <a:lumMod val="60000"/>
                    <a:lumOff val="40000"/>
                  </a:schemeClr>
                </a:solidFill>
                <a:latin typeface="Traditional Arabic" pitchFamily="18" charset="-78"/>
                <a:cs typeface="Traditional Arabic" pitchFamily="18" charset="-78"/>
              </a:rPr>
              <a:t>أنماط الحوسبة 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مربع نص 4"/>
          <p:cNvSpPr txBox="1"/>
          <p:nvPr/>
        </p:nvSpPr>
        <p:spPr>
          <a:xfrm>
            <a:off x="2483768" y="5873208"/>
            <a:ext cx="4114800" cy="461665"/>
          </a:xfrm>
          <a:prstGeom prst="rect">
            <a:avLst/>
          </a:prstGeom>
          <a:noFill/>
        </p:spPr>
        <p:txBody>
          <a:bodyPr wrap="square" rtlCol="1">
            <a:spAutoFit/>
          </a:bodyPr>
          <a:lstStyle/>
          <a:p>
            <a:r>
              <a:rPr lang="ar-SA" sz="2400" b="1" dirty="0" smtClean="0">
                <a:latin typeface="Traditional Arabic" pitchFamily="18" charset="-78"/>
                <a:cs typeface="Traditional Arabic" pitchFamily="18" charset="-78"/>
              </a:rPr>
              <a:t>السحابة الخاصة  : </a:t>
            </a:r>
            <a:r>
              <a:rPr lang="en-US" sz="2400" b="1" dirty="0" smtClean="0">
                <a:latin typeface="Traditional Arabic" pitchFamily="18" charset="-78"/>
                <a:cs typeface="Traditional Arabic" pitchFamily="18" charset="-78"/>
              </a:rPr>
              <a:t>private Cloud</a:t>
            </a:r>
            <a:endParaRPr lang="ar-SA" sz="2400" b="1" dirty="0">
              <a:latin typeface="Traditional Arabic" pitchFamily="18" charset="-78"/>
              <a:cs typeface="Traditional Arabic" pitchFamily="18" charset="-78"/>
            </a:endParaRPr>
          </a:p>
        </p:txBody>
      </p:sp>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b="14575"/>
          <a:stretch/>
        </p:blipFill>
        <p:spPr>
          <a:xfrm>
            <a:off x="6688013" y="4771908"/>
            <a:ext cx="1998787" cy="1528859"/>
          </a:xfrm>
          <a:prstGeom prst="rect">
            <a:avLst/>
          </a:prstGeom>
        </p:spPr>
      </p:pic>
      <p:sp>
        <p:nvSpPr>
          <p:cNvPr id="7" name="وسيلة شرح على شكل سحابة 6"/>
          <p:cNvSpPr/>
          <p:nvPr/>
        </p:nvSpPr>
        <p:spPr>
          <a:xfrm>
            <a:off x="107504" y="1627783"/>
            <a:ext cx="6192688" cy="3602434"/>
          </a:xfrm>
          <a:prstGeom prst="cloudCallout">
            <a:avLst>
              <a:gd name="adj1" fmla="val 42470"/>
              <a:gd name="adj2" fmla="val 61684"/>
            </a:avLst>
          </a:prstGeom>
        </p:spPr>
        <p:style>
          <a:lnRef idx="1">
            <a:schemeClr val="accent2"/>
          </a:lnRef>
          <a:fillRef idx="2">
            <a:schemeClr val="accent2"/>
          </a:fillRef>
          <a:effectRef idx="1">
            <a:schemeClr val="accent2"/>
          </a:effectRef>
          <a:fontRef idx="minor">
            <a:schemeClr val="dk1"/>
          </a:fontRef>
        </p:style>
        <p:txBody>
          <a:bodyPr rtlCol="1" anchor="ctr"/>
          <a:lstStyle/>
          <a:p>
            <a:endParaRPr lang="ar-SA" sz="2400" dirty="0">
              <a:latin typeface="Traditional Arabic" pitchFamily="18" charset="-78"/>
              <a:cs typeface="Traditional Arabic" pitchFamily="18" charset="-78"/>
            </a:endParaRPr>
          </a:p>
        </p:txBody>
      </p:sp>
      <p:sp>
        <p:nvSpPr>
          <p:cNvPr id="8" name="مستطيل 7"/>
          <p:cNvSpPr/>
          <p:nvPr/>
        </p:nvSpPr>
        <p:spPr>
          <a:xfrm>
            <a:off x="917848" y="2551837"/>
            <a:ext cx="4572000" cy="1631216"/>
          </a:xfrm>
          <a:prstGeom prst="rect">
            <a:avLst/>
          </a:prstGeom>
        </p:spPr>
        <p:txBody>
          <a:bodyPr>
            <a:spAutoFit/>
          </a:bodyPr>
          <a:lstStyle/>
          <a:p>
            <a:r>
              <a:rPr lang="ar-SA" sz="2000" dirty="0">
                <a:latin typeface="Traditional Arabic" pitchFamily="18" charset="-78"/>
                <a:cs typeface="Traditional Arabic" pitchFamily="18" charset="-78"/>
              </a:rPr>
              <a:t>في نمط السحابة الخاصة تكون جميع الأنظمة والموارد التي توفر الخدمة متواجدة داخل المنظمة أو الشركة التي تستخدمها، وتكون تلك المنظمة أو الشركة هي المسئولة عن تنظيم وإدارة الأنظمة المستخدمة لتوفير الخدمة، إضافة إلى أن المنظمة مسئولة أيضا عن أي برنامج أو تطبيق عميل يتم تثبيته على نظام المستخدم النهائي.</a:t>
            </a:r>
            <a:endParaRPr lang="en-US" sz="2000" dirty="0">
              <a:latin typeface="Traditional Arabic" pitchFamily="18" charset="-78"/>
              <a:cs typeface="Traditional Arabic" pitchFamily="18" charset="-78"/>
            </a:endParaRPr>
          </a:p>
        </p:txBody>
      </p:sp>
      <p:sp>
        <p:nvSpPr>
          <p:cNvPr id="10" name="مستطيل 9"/>
          <p:cNvSpPr/>
          <p:nvPr/>
        </p:nvSpPr>
        <p:spPr>
          <a:xfrm>
            <a:off x="946043" y="2217363"/>
            <a:ext cx="4572000" cy="2554545"/>
          </a:xfrm>
          <a:prstGeom prst="rect">
            <a:avLst/>
          </a:prstGeom>
        </p:spPr>
        <p:txBody>
          <a:bodyPr>
            <a:spAutoFit/>
          </a:bodyPr>
          <a:lstStyle/>
          <a:p>
            <a:r>
              <a:rPr lang="ar-SA" sz="2000" b="1" dirty="0">
                <a:latin typeface="Traditional Arabic" pitchFamily="18" charset="-78"/>
                <a:cs typeface="Traditional Arabic" pitchFamily="18" charset="-78"/>
              </a:rPr>
              <a:t>من مواصفات السحب الخاصة :</a:t>
            </a:r>
            <a:r>
              <a:rPr lang="ar-SA" sz="2000" dirty="0">
                <a:latin typeface="Traditional Arabic" pitchFamily="18" charset="-78"/>
                <a:cs typeface="Traditional Arabic" pitchFamily="18" charset="-78"/>
              </a:rPr>
              <a:t> </a:t>
            </a:r>
            <a:endParaRPr lang="ar-SA" sz="2000" dirty="0" smtClean="0">
              <a:latin typeface="Traditional Arabic" pitchFamily="18" charset="-78"/>
              <a:cs typeface="Traditional Arabic" pitchFamily="18" charset="-78"/>
            </a:endParaRPr>
          </a:p>
          <a:p>
            <a:pPr marL="342900" indent="-342900">
              <a:buFont typeface="Arial" pitchFamily="34" charset="0"/>
              <a:buChar char="•"/>
            </a:pPr>
            <a:r>
              <a:rPr lang="ar-SA" sz="2000" dirty="0" smtClean="0">
                <a:latin typeface="Traditional Arabic" pitchFamily="18" charset="-78"/>
                <a:cs typeface="Traditional Arabic" pitchFamily="18" charset="-78"/>
              </a:rPr>
              <a:t>يمكن </a:t>
            </a:r>
            <a:r>
              <a:rPr lang="ar-SA" sz="2000" dirty="0">
                <a:latin typeface="Traditional Arabic" pitchFamily="18" charset="-78"/>
                <a:cs typeface="Traditional Arabic" pitchFamily="18" charset="-78"/>
              </a:rPr>
              <a:t>استضافة السحب الخاصة في منشأة خارجية أو داخل المنشأة </a:t>
            </a:r>
            <a:endParaRPr lang="en-US" sz="2000" dirty="0">
              <a:latin typeface="Traditional Arabic" pitchFamily="18" charset="-78"/>
              <a:cs typeface="Traditional Arabic" pitchFamily="18" charset="-78"/>
            </a:endParaRPr>
          </a:p>
          <a:p>
            <a:pPr marL="342900" lvl="0" indent="-342900">
              <a:buFont typeface="Arial" pitchFamily="34" charset="0"/>
              <a:buChar char="•"/>
            </a:pPr>
            <a:r>
              <a:rPr lang="ar-SA" sz="2000" dirty="0">
                <a:latin typeface="Traditional Arabic" pitchFamily="18" charset="-78"/>
                <a:cs typeface="Traditional Arabic" pitchFamily="18" charset="-78"/>
              </a:rPr>
              <a:t>قد تكون معتمدة من قبل : </a:t>
            </a:r>
            <a:endParaRPr lang="en-US" sz="2000" dirty="0">
              <a:latin typeface="Traditional Arabic" pitchFamily="18" charset="-78"/>
              <a:cs typeface="Traditional Arabic" pitchFamily="18" charset="-78"/>
            </a:endParaRPr>
          </a:p>
          <a:p>
            <a:pPr marL="1257300" lvl="2" indent="-342900">
              <a:buFont typeface="Wingdings" pitchFamily="2" charset="2"/>
              <a:buChar char="v"/>
            </a:pPr>
            <a:r>
              <a:rPr lang="ar-SA" sz="2000" dirty="0">
                <a:latin typeface="Traditional Arabic" pitchFamily="18" charset="-78"/>
                <a:cs typeface="Traditional Arabic" pitchFamily="18" charset="-78"/>
              </a:rPr>
              <a:t>المنشأة </a:t>
            </a:r>
            <a:endParaRPr lang="en-US" sz="2000" dirty="0">
              <a:latin typeface="Traditional Arabic" pitchFamily="18" charset="-78"/>
              <a:cs typeface="Traditional Arabic" pitchFamily="18" charset="-78"/>
            </a:endParaRPr>
          </a:p>
          <a:p>
            <a:pPr marL="1257300" lvl="2" indent="-342900">
              <a:buFont typeface="Wingdings" pitchFamily="2" charset="2"/>
              <a:buChar char="v"/>
            </a:pPr>
            <a:r>
              <a:rPr lang="ar-SA" sz="2000" dirty="0">
                <a:latin typeface="Traditional Arabic" pitchFamily="18" charset="-78"/>
                <a:cs typeface="Traditional Arabic" pitchFamily="18" charset="-78"/>
              </a:rPr>
              <a:t>مقدم سحابة </a:t>
            </a:r>
            <a:endParaRPr lang="en-US" sz="2000" dirty="0">
              <a:latin typeface="Traditional Arabic" pitchFamily="18" charset="-78"/>
              <a:cs typeface="Traditional Arabic" pitchFamily="18" charset="-78"/>
            </a:endParaRPr>
          </a:p>
          <a:p>
            <a:pPr marL="1257300" lvl="2" indent="-342900">
              <a:buFont typeface="Wingdings" pitchFamily="2" charset="2"/>
              <a:buChar char="v"/>
            </a:pPr>
            <a:r>
              <a:rPr lang="ar-SA" sz="2000" dirty="0">
                <a:latin typeface="Traditional Arabic" pitchFamily="18" charset="-78"/>
                <a:cs typeface="Traditional Arabic" pitchFamily="18" charset="-78"/>
              </a:rPr>
              <a:t>طرف ثالث مثل شركة الاستضافة </a:t>
            </a:r>
            <a:endParaRPr lang="en-US" sz="2000" dirty="0">
              <a:latin typeface="Traditional Arabic" pitchFamily="18" charset="-78"/>
              <a:cs typeface="Traditional Arabic" pitchFamily="18" charset="-78"/>
            </a:endParaRPr>
          </a:p>
          <a:p>
            <a:pPr marL="342900" lvl="0" indent="-342900">
              <a:buFont typeface="Arial" pitchFamily="34" charset="0"/>
              <a:buChar char="•"/>
            </a:pPr>
            <a:r>
              <a:rPr lang="ar-SA" sz="2000" dirty="0">
                <a:latin typeface="Traditional Arabic" pitchFamily="18" charset="-78"/>
                <a:cs typeface="Traditional Arabic" pitchFamily="18" charset="-78"/>
              </a:rPr>
              <a:t>تعطي المنشأة فرصة المراقبة على السحابة </a:t>
            </a:r>
            <a:endParaRPr lang="en-US" sz="20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53317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8"/>
                                        </p:tgtEl>
                                        <p:attrNameLst>
                                          <p:attrName>ppt_x</p:attrName>
                                        </p:attrNameLst>
                                      </p:cBhvr>
                                      <p:tavLst>
                                        <p:tav tm="0">
                                          <p:val>
                                            <p:strVal val="ppt_x"/>
                                          </p:val>
                                        </p:tav>
                                        <p:tav tm="100000">
                                          <p:val>
                                            <p:strVal val="ppt_x"/>
                                          </p:val>
                                        </p:tav>
                                      </p:tavLst>
                                    </p:anim>
                                    <p:anim calcmode="lin" valueType="num">
                                      <p:cBhvr additive="base">
                                        <p:cTn id="38" dur="500"/>
                                        <p:tgtEl>
                                          <p:spTgt spid="8"/>
                                        </p:tgtEl>
                                        <p:attrNameLst>
                                          <p:attrName>ppt_y</p:attrName>
                                        </p:attrNameLst>
                                      </p:cBhvr>
                                      <p:tavLst>
                                        <p:tav tm="0">
                                          <p:val>
                                            <p:strVal val="ppt_y"/>
                                          </p:val>
                                        </p:tav>
                                        <p:tav tm="100000">
                                          <p:val>
                                            <p:strVal val="1+ppt_h/2"/>
                                          </p:val>
                                        </p:tav>
                                      </p:tavLst>
                                    </p:anim>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P spid="8"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727" y="2924944"/>
            <a:ext cx="2952946" cy="2088232"/>
          </a:xfrm>
          <a:prstGeom prst="rect">
            <a:avLst/>
          </a:prstGeom>
          <a:ln>
            <a:noFill/>
          </a:ln>
          <a:effectLst>
            <a:softEdge rad="112500"/>
          </a:effectLst>
        </p:spPr>
      </p:pic>
      <p:sp>
        <p:nvSpPr>
          <p:cNvPr id="5" name="شكل بيضاوي 4"/>
          <p:cNvSpPr/>
          <p:nvPr/>
        </p:nvSpPr>
        <p:spPr>
          <a:xfrm>
            <a:off x="5724128" y="1484784"/>
            <a:ext cx="2952328" cy="144016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نشأه الحوسبة السحابية </a:t>
            </a:r>
            <a:endParaRPr lang="ar-SA" sz="2400" b="1" dirty="0">
              <a:solidFill>
                <a:schemeClr val="tx1"/>
              </a:solidFill>
              <a:latin typeface="Traditional Arabic" pitchFamily="18" charset="-78"/>
              <a:cs typeface="Traditional Arabic" pitchFamily="18" charset="-78"/>
            </a:endParaRPr>
          </a:p>
        </p:txBody>
      </p:sp>
      <p:sp>
        <p:nvSpPr>
          <p:cNvPr id="6" name="شكل بيضاوي 5"/>
          <p:cNvSpPr/>
          <p:nvPr/>
        </p:nvSpPr>
        <p:spPr>
          <a:xfrm>
            <a:off x="467544" y="1543157"/>
            <a:ext cx="2952328" cy="144016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مفهوم السحابة </a:t>
            </a:r>
            <a:endParaRPr lang="ar-SA" sz="2400" b="1" dirty="0">
              <a:solidFill>
                <a:schemeClr val="tx1"/>
              </a:solidFill>
              <a:latin typeface="Traditional Arabic" pitchFamily="18" charset="-78"/>
              <a:cs typeface="Traditional Arabic" pitchFamily="18" charset="-78"/>
            </a:endParaRPr>
          </a:p>
        </p:txBody>
      </p:sp>
      <p:sp>
        <p:nvSpPr>
          <p:cNvPr id="7" name="شكل بيضاوي 6"/>
          <p:cNvSpPr/>
          <p:nvPr/>
        </p:nvSpPr>
        <p:spPr>
          <a:xfrm>
            <a:off x="467544" y="4869160"/>
            <a:ext cx="2952328" cy="144016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مفهوم الحوسبة السحابية </a:t>
            </a:r>
            <a:endParaRPr lang="ar-SA" sz="2400" b="1" dirty="0">
              <a:solidFill>
                <a:schemeClr val="tx1"/>
              </a:solidFill>
              <a:latin typeface="Traditional Arabic" pitchFamily="18" charset="-78"/>
              <a:cs typeface="Traditional Arabic" pitchFamily="18" charset="-78"/>
            </a:endParaRPr>
          </a:p>
        </p:txBody>
      </p:sp>
      <p:sp>
        <p:nvSpPr>
          <p:cNvPr id="8" name="شكل بيضاوي 7"/>
          <p:cNvSpPr/>
          <p:nvPr/>
        </p:nvSpPr>
        <p:spPr>
          <a:xfrm>
            <a:off x="5711371" y="4894921"/>
            <a:ext cx="2952328" cy="144016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خصائص الحوسبة السحابية</a:t>
            </a:r>
            <a:endParaRPr lang="ar-SA" sz="2400" b="1" dirty="0">
              <a:solidFill>
                <a:schemeClr val="tx1"/>
              </a:solidFill>
              <a:latin typeface="Traditional Arabic" pitchFamily="18" charset="-78"/>
              <a:cs typeface="Traditional Arabic" pitchFamily="18" charset="-78"/>
            </a:endParaRPr>
          </a:p>
        </p:txBody>
      </p:sp>
      <p:sp>
        <p:nvSpPr>
          <p:cNvPr id="9" name="مربع نص 8"/>
          <p:cNvSpPr txBox="1"/>
          <p:nvPr/>
        </p:nvSpPr>
        <p:spPr>
          <a:xfrm>
            <a:off x="3671900" y="140439"/>
            <a:ext cx="1476164" cy="1200329"/>
          </a:xfrm>
          <a:prstGeom prst="rect">
            <a:avLst/>
          </a:prstGeom>
          <a:noFill/>
        </p:spPr>
        <p:txBody>
          <a:bodyPr wrap="square" rtlCol="1">
            <a:spAutoFit/>
          </a:bodyPr>
          <a:lstStyle/>
          <a:p>
            <a:r>
              <a:rPr lang="ar-SA" sz="7200" dirty="0" smtClean="0">
                <a:latin typeface="Traditional Arabic" pitchFamily="18" charset="-78"/>
                <a:cs typeface="Traditional Arabic" pitchFamily="18" charset="-78"/>
              </a:rPr>
              <a:t>أولاً </a:t>
            </a:r>
            <a:endParaRPr lang="ar-SA" sz="7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2955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635896" y="-99392"/>
            <a:ext cx="5050904"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endParaRPr lang="ar-SA" sz="3200" b="1" dirty="0">
              <a:solidFill>
                <a:schemeClr val="tx2">
                  <a:lumMod val="60000"/>
                  <a:lumOff val="40000"/>
                </a:schemeClr>
              </a:solidFill>
              <a:latin typeface="Traditional Arabic" pitchFamily="18" charset="-78"/>
              <a:cs typeface="Traditional Arabic" pitchFamily="18" charset="-78"/>
            </a:endParaRPr>
          </a:p>
          <a:p>
            <a:pPr algn="r"/>
            <a:r>
              <a:rPr lang="ar-SA" sz="3200" b="1" dirty="0" smtClean="0">
                <a:solidFill>
                  <a:schemeClr val="tx2">
                    <a:lumMod val="60000"/>
                    <a:lumOff val="40000"/>
                  </a:schemeClr>
                </a:solidFill>
                <a:latin typeface="Traditional Arabic" pitchFamily="18" charset="-78"/>
                <a:cs typeface="Traditional Arabic" pitchFamily="18" charset="-78"/>
              </a:rPr>
              <a:t>أنماط الحوسبة 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مربع نص 4"/>
          <p:cNvSpPr txBox="1"/>
          <p:nvPr/>
        </p:nvSpPr>
        <p:spPr>
          <a:xfrm>
            <a:off x="4242792" y="5873208"/>
            <a:ext cx="4114800" cy="400110"/>
          </a:xfrm>
          <a:prstGeom prst="rect">
            <a:avLst/>
          </a:prstGeom>
          <a:noFill/>
        </p:spPr>
        <p:txBody>
          <a:bodyPr wrap="square" rtlCol="1">
            <a:spAutoFit/>
          </a:bodyPr>
          <a:lstStyle/>
          <a:p>
            <a:r>
              <a:rPr lang="ar-SA" sz="2000" b="1" dirty="0">
                <a:latin typeface="Traditional Arabic" pitchFamily="18" charset="-78"/>
                <a:cs typeface="Traditional Arabic" pitchFamily="18" charset="-78"/>
              </a:rPr>
              <a:t>السحابة المجتمعية   </a:t>
            </a:r>
            <a:r>
              <a:rPr lang="en-US" sz="2000" b="1" dirty="0">
                <a:latin typeface="Traditional Arabic" pitchFamily="18" charset="-78"/>
                <a:cs typeface="Traditional Arabic" pitchFamily="18" charset="-78"/>
              </a:rPr>
              <a:t>Community cloud </a:t>
            </a:r>
            <a:endParaRPr lang="en-US" sz="2000" dirty="0">
              <a:latin typeface="Traditional Arabic" pitchFamily="18" charset="-78"/>
              <a:cs typeface="Traditional Arabic" pitchFamily="18" charset="-78"/>
            </a:endParaRPr>
          </a:p>
        </p:txBody>
      </p:sp>
      <p:sp>
        <p:nvSpPr>
          <p:cNvPr id="6" name="وسيلة شرح على شكل سحابة 5"/>
          <p:cNvSpPr/>
          <p:nvPr/>
        </p:nvSpPr>
        <p:spPr>
          <a:xfrm>
            <a:off x="107504" y="1627783"/>
            <a:ext cx="6192688" cy="3602434"/>
          </a:xfrm>
          <a:prstGeom prst="cloudCallout">
            <a:avLst>
              <a:gd name="adj1" fmla="val 42470"/>
              <a:gd name="adj2" fmla="val 61684"/>
            </a:avLst>
          </a:prstGeom>
        </p:spPr>
        <p:style>
          <a:lnRef idx="1">
            <a:schemeClr val="accent2"/>
          </a:lnRef>
          <a:fillRef idx="2">
            <a:schemeClr val="accent2"/>
          </a:fillRef>
          <a:effectRef idx="1">
            <a:schemeClr val="accent2"/>
          </a:effectRef>
          <a:fontRef idx="minor">
            <a:schemeClr val="dk1"/>
          </a:fontRef>
        </p:style>
        <p:txBody>
          <a:bodyPr rtlCol="1" anchor="ctr"/>
          <a:lstStyle/>
          <a:p>
            <a:endParaRPr lang="ar-SA" sz="2400" dirty="0">
              <a:latin typeface="Traditional Arabic" pitchFamily="18" charset="-78"/>
              <a:cs typeface="Traditional Arabic" pitchFamily="18" charset="-78"/>
            </a:endParaRPr>
          </a:p>
        </p:txBody>
      </p:sp>
      <p:sp>
        <p:nvSpPr>
          <p:cNvPr id="7" name="مستطيل 6"/>
          <p:cNvSpPr/>
          <p:nvPr/>
        </p:nvSpPr>
        <p:spPr>
          <a:xfrm>
            <a:off x="917848" y="2285447"/>
            <a:ext cx="4572000" cy="2246769"/>
          </a:xfrm>
          <a:prstGeom prst="rect">
            <a:avLst/>
          </a:prstGeom>
        </p:spPr>
        <p:txBody>
          <a:bodyPr>
            <a:spAutoFit/>
          </a:bodyPr>
          <a:lstStyle/>
          <a:p>
            <a:r>
              <a:rPr lang="ar-SA" sz="2000" dirty="0">
                <a:latin typeface="Traditional Arabic" pitchFamily="18" charset="-78"/>
                <a:cs typeface="Traditional Arabic" pitchFamily="18" charset="-78"/>
              </a:rPr>
              <a:t>السحابة المجتمعية هي شبه السحابة العامة ولكنها تكون مشتركة بين مجموعة من الأعضاء غالبا ما يكون لديهم أهداف ومهام مشتركة، هذه المنظمات التي تشترك في السحابة المجتمعية لا تريد استخدام السحابة العامة التي تكون متاحة للجميع، وفي نفس الوقت يريدون الخصوصية التي توفرها السحابة الخاصة، فمن هذا المنطلق لا تريد كل منظمة تحمل تكاليف بناء سحابة خاصة بل يريدون التشارك وتقاسم المسئولية فيما بينهم.</a:t>
            </a:r>
            <a:endParaRPr lang="en-US" sz="20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407982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635896" y="-99392"/>
            <a:ext cx="5050904"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endParaRPr lang="ar-SA" sz="3200" b="1" dirty="0">
              <a:solidFill>
                <a:schemeClr val="tx2">
                  <a:lumMod val="60000"/>
                  <a:lumOff val="40000"/>
                </a:schemeClr>
              </a:solidFill>
              <a:latin typeface="Traditional Arabic" pitchFamily="18" charset="-78"/>
              <a:cs typeface="Traditional Arabic" pitchFamily="18" charset="-78"/>
            </a:endParaRPr>
          </a:p>
          <a:p>
            <a:pPr algn="r"/>
            <a:r>
              <a:rPr lang="ar-SA" sz="3200" b="1" dirty="0" smtClean="0">
                <a:solidFill>
                  <a:schemeClr val="tx2">
                    <a:lumMod val="60000"/>
                    <a:lumOff val="40000"/>
                  </a:schemeClr>
                </a:solidFill>
                <a:latin typeface="Traditional Arabic" pitchFamily="18" charset="-78"/>
                <a:cs typeface="Traditional Arabic" pitchFamily="18" charset="-78"/>
              </a:rPr>
              <a:t>أنماط الحوسبة 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مربع نص 4"/>
          <p:cNvSpPr txBox="1"/>
          <p:nvPr/>
        </p:nvSpPr>
        <p:spPr>
          <a:xfrm>
            <a:off x="1748971" y="5839102"/>
            <a:ext cx="4114800" cy="461665"/>
          </a:xfrm>
          <a:prstGeom prst="rect">
            <a:avLst/>
          </a:prstGeom>
          <a:noFill/>
        </p:spPr>
        <p:txBody>
          <a:bodyPr wrap="square" rtlCol="1">
            <a:spAutoFit/>
          </a:bodyPr>
          <a:lstStyle/>
          <a:p>
            <a:r>
              <a:rPr lang="ar-SA" sz="2400" b="1" dirty="0" smtClean="0">
                <a:latin typeface="Traditional Arabic" pitchFamily="18" charset="-78"/>
                <a:cs typeface="Traditional Arabic" pitchFamily="18" charset="-78"/>
              </a:rPr>
              <a:t>السحابة الهجينة  : </a:t>
            </a:r>
            <a:r>
              <a:rPr lang="en-US" sz="2400" b="1" dirty="0" smtClean="0">
                <a:latin typeface="Traditional Arabic" pitchFamily="18" charset="-78"/>
                <a:cs typeface="Traditional Arabic" pitchFamily="18" charset="-78"/>
              </a:rPr>
              <a:t>Hybrid Cloud</a:t>
            </a:r>
            <a:endParaRPr lang="ar-SA" sz="2400" b="1" dirty="0">
              <a:latin typeface="Traditional Arabic" pitchFamily="18" charset="-78"/>
              <a:cs typeface="Traditional Arabic" pitchFamily="18"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725144"/>
            <a:ext cx="2525212" cy="1512168"/>
          </a:xfrm>
          <a:prstGeom prst="rect">
            <a:avLst/>
          </a:prstGeom>
        </p:spPr>
      </p:pic>
      <p:sp>
        <p:nvSpPr>
          <p:cNvPr id="7" name="وسيلة شرح على شكل سحابة 6"/>
          <p:cNvSpPr/>
          <p:nvPr/>
        </p:nvSpPr>
        <p:spPr>
          <a:xfrm>
            <a:off x="107504" y="1627783"/>
            <a:ext cx="6192688" cy="3602434"/>
          </a:xfrm>
          <a:prstGeom prst="cloudCallout">
            <a:avLst>
              <a:gd name="adj1" fmla="val 33798"/>
              <a:gd name="adj2" fmla="val 64907"/>
            </a:avLst>
          </a:prstGeom>
        </p:spPr>
        <p:style>
          <a:lnRef idx="1">
            <a:schemeClr val="accent2"/>
          </a:lnRef>
          <a:fillRef idx="2">
            <a:schemeClr val="accent2"/>
          </a:fillRef>
          <a:effectRef idx="1">
            <a:schemeClr val="accent2"/>
          </a:effectRef>
          <a:fontRef idx="minor">
            <a:schemeClr val="dk1"/>
          </a:fontRef>
        </p:style>
        <p:txBody>
          <a:bodyPr rtlCol="1" anchor="ctr"/>
          <a:lstStyle/>
          <a:p>
            <a:endParaRPr lang="ar-SA" sz="2400" dirty="0">
              <a:latin typeface="Traditional Arabic" pitchFamily="18" charset="-78"/>
              <a:cs typeface="Traditional Arabic" pitchFamily="18" charset="-78"/>
            </a:endParaRPr>
          </a:p>
        </p:txBody>
      </p:sp>
      <p:sp>
        <p:nvSpPr>
          <p:cNvPr id="8" name="مستطيل 7"/>
          <p:cNvSpPr/>
          <p:nvPr/>
        </p:nvSpPr>
        <p:spPr>
          <a:xfrm>
            <a:off x="755576" y="1881854"/>
            <a:ext cx="4662264" cy="2862322"/>
          </a:xfrm>
          <a:prstGeom prst="rect">
            <a:avLst/>
          </a:prstGeom>
        </p:spPr>
        <p:txBody>
          <a:bodyPr wrap="square">
            <a:spAutoFit/>
          </a:bodyPr>
          <a:lstStyle/>
          <a:p>
            <a:r>
              <a:rPr lang="ar-SA" dirty="0">
                <a:latin typeface="Traditional Arabic" pitchFamily="18" charset="-78"/>
                <a:cs typeface="Traditional Arabic" pitchFamily="18" charset="-78"/>
              </a:rPr>
              <a:t>نمط السحابة الهجينة هو مزيح من اثنين أو أكثر من الأنماط السحابية، السحابات بذاتها ليست ممزوجة مع بعضها بل كل سحابة تكون منفصلة ومرتبطة بطريقة ما مع السحابة الأخرى، السحابة الهجينة قد تضيف مزيد من التعقيد على البيئة لكنها أيضا تسمح بمرونة أكثر في تحقيق أهداف المنظمة.</a:t>
            </a:r>
            <a:endParaRPr lang="en-US" dirty="0">
              <a:latin typeface="Traditional Arabic" pitchFamily="18" charset="-78"/>
              <a:cs typeface="Traditional Arabic" pitchFamily="18" charset="-78"/>
            </a:endParaRPr>
          </a:p>
          <a:p>
            <a:r>
              <a:rPr lang="ar-SA" dirty="0">
                <a:latin typeface="Traditional Arabic" pitchFamily="18" charset="-78"/>
                <a:cs typeface="Traditional Arabic" pitchFamily="18" charset="-78"/>
              </a:rPr>
              <a:t>هناك حالات متنوعة لاستخدام السحابة الهجينة، على سبيل المثال؛ عندما تريد المنظمة أن تستخدم الخدمات السحابية العامة لتلبية احتياجات مؤقتة والتي لا يمكن تلبيتها باستخدام موارد السحابة الخاصة، والميزة الرئيسية من امكانية توسيع السحابة الخاصة باستخدام سحابات عامة هي أن المنظمة تدفع فقط عند الحاجة لاستخدام تلك الموارد، ولا تدفع أي شيء عند عدم الحاجة.</a:t>
            </a:r>
            <a:endParaRPr lang="en-US" dirty="0">
              <a:latin typeface="Traditional Arabic" pitchFamily="18" charset="-78"/>
              <a:cs typeface="Traditional Arabic" pitchFamily="18" charset="-78"/>
            </a:endParaRPr>
          </a:p>
        </p:txBody>
      </p:sp>
      <p:sp>
        <p:nvSpPr>
          <p:cNvPr id="9" name="مستطيل 8"/>
          <p:cNvSpPr/>
          <p:nvPr/>
        </p:nvSpPr>
        <p:spPr>
          <a:xfrm>
            <a:off x="1043608" y="2170113"/>
            <a:ext cx="4572000" cy="2246769"/>
          </a:xfrm>
          <a:prstGeom prst="rect">
            <a:avLst/>
          </a:prstGeom>
        </p:spPr>
        <p:txBody>
          <a:bodyPr>
            <a:spAutoFit/>
          </a:bodyPr>
          <a:lstStyle/>
          <a:p>
            <a:r>
              <a:rPr lang="ar-SA" sz="2000" b="1" dirty="0">
                <a:latin typeface="Traditional Arabic" pitchFamily="18" charset="-78"/>
                <a:cs typeface="Traditional Arabic" pitchFamily="18" charset="-78"/>
              </a:rPr>
              <a:t>من مواصفات السحب الهجينة :</a:t>
            </a:r>
            <a:r>
              <a:rPr lang="ar-SA" sz="2000" dirty="0">
                <a:latin typeface="Traditional Arabic" pitchFamily="18" charset="-78"/>
                <a:cs typeface="Traditional Arabic" pitchFamily="18" charset="-78"/>
              </a:rPr>
              <a:t> </a:t>
            </a:r>
            <a:endParaRPr lang="ar-SA" sz="2000" dirty="0" smtClean="0">
              <a:latin typeface="Traditional Arabic" pitchFamily="18" charset="-78"/>
              <a:cs typeface="Traditional Arabic" pitchFamily="18" charset="-78"/>
            </a:endParaRPr>
          </a:p>
          <a:p>
            <a:pPr marL="342900" indent="-342900">
              <a:buFont typeface="Arial" pitchFamily="34" charset="0"/>
              <a:buChar char="•"/>
            </a:pPr>
            <a:r>
              <a:rPr lang="ar-SA" sz="2000" dirty="0" smtClean="0">
                <a:latin typeface="Traditional Arabic" pitchFamily="18" charset="-78"/>
                <a:cs typeface="Traditional Arabic" pitchFamily="18" charset="-78"/>
              </a:rPr>
              <a:t>تجمع </a:t>
            </a:r>
            <a:r>
              <a:rPr lang="ar-SA" sz="2000" dirty="0">
                <a:latin typeface="Traditional Arabic" pitchFamily="18" charset="-78"/>
                <a:cs typeface="Traditional Arabic" pitchFamily="18" charset="-78"/>
              </a:rPr>
              <a:t>بين خصائص السحب العامة والسحب الخاصة </a:t>
            </a:r>
            <a:endParaRPr lang="en-US" sz="2000" dirty="0">
              <a:latin typeface="Traditional Arabic" pitchFamily="18" charset="-78"/>
              <a:cs typeface="Traditional Arabic" pitchFamily="18" charset="-78"/>
            </a:endParaRPr>
          </a:p>
          <a:p>
            <a:pPr marL="342900" lvl="0" indent="-342900">
              <a:buFont typeface="Arial" pitchFamily="34" charset="0"/>
              <a:buChar char="•"/>
            </a:pPr>
            <a:r>
              <a:rPr lang="ar-SA" sz="2000" dirty="0">
                <a:latin typeface="Traditional Arabic" pitchFamily="18" charset="-78"/>
                <a:cs typeface="Traditional Arabic" pitchFamily="18" charset="-78"/>
              </a:rPr>
              <a:t>تستخدم في المنشأة ذات البيانات الصغيرة أو التي تحتاج تطبيقات خاصة بها </a:t>
            </a:r>
            <a:endParaRPr lang="en-US" sz="2000" dirty="0">
              <a:latin typeface="Traditional Arabic" pitchFamily="18" charset="-78"/>
              <a:cs typeface="Traditional Arabic" pitchFamily="18" charset="-78"/>
            </a:endParaRPr>
          </a:p>
          <a:p>
            <a:pPr marL="342900" lvl="0" indent="-342900">
              <a:buFont typeface="Arial" pitchFamily="34" charset="0"/>
              <a:buChar char="•"/>
            </a:pPr>
            <a:r>
              <a:rPr lang="ar-SA" sz="2000" dirty="0">
                <a:latin typeface="Traditional Arabic" pitchFamily="18" charset="-78"/>
                <a:cs typeface="Traditional Arabic" pitchFamily="18" charset="-78"/>
              </a:rPr>
              <a:t>يمكن للعميل الاختيار بين تطبيقات وخدمات السحابة العامة أم السحابة الخاصة </a:t>
            </a:r>
            <a:endParaRPr lang="en-US" sz="2000" dirty="0">
              <a:latin typeface="Traditional Arabic" pitchFamily="18" charset="-78"/>
              <a:cs typeface="Traditional Arabic" pitchFamily="18" charset="-78"/>
            </a:endParaRPr>
          </a:p>
          <a:p>
            <a:pPr marL="342900" lvl="0" indent="-342900">
              <a:buFont typeface="Arial" pitchFamily="34" charset="0"/>
              <a:buChar char="•"/>
            </a:pPr>
            <a:r>
              <a:rPr lang="ar-SA" sz="2000" dirty="0">
                <a:latin typeface="Traditional Arabic" pitchFamily="18" charset="-78"/>
                <a:cs typeface="Traditional Arabic" pitchFamily="18" charset="-78"/>
              </a:rPr>
              <a:t>للمنشأة خيار الحفاظ على السيطرة والأمن </a:t>
            </a:r>
            <a:endParaRPr lang="en-US" sz="20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7359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8"/>
                                        </p:tgtEl>
                                        <p:attrNameLst>
                                          <p:attrName>ppt_x</p:attrName>
                                        </p:attrNameLst>
                                      </p:cBhvr>
                                      <p:tavLst>
                                        <p:tav tm="0">
                                          <p:val>
                                            <p:strVal val="ppt_x"/>
                                          </p:val>
                                        </p:tav>
                                        <p:tav tm="100000">
                                          <p:val>
                                            <p:strVal val="ppt_x"/>
                                          </p:val>
                                        </p:tav>
                                      </p:tavLst>
                                    </p:anim>
                                    <p:anim calcmode="lin" valueType="num">
                                      <p:cBhvr additive="base">
                                        <p:cTn id="38" dur="500"/>
                                        <p:tgtEl>
                                          <p:spTgt spid="8"/>
                                        </p:tgtEl>
                                        <p:attrNameLst>
                                          <p:attrName>ppt_y</p:attrName>
                                        </p:attrNameLst>
                                      </p:cBhvr>
                                      <p:tavLst>
                                        <p:tav tm="0">
                                          <p:val>
                                            <p:strVal val="ppt_y"/>
                                          </p:val>
                                        </p:tav>
                                        <p:tav tm="100000">
                                          <p:val>
                                            <p:strVal val="1+ppt_h/2"/>
                                          </p:val>
                                        </p:tav>
                                      </p:tavLst>
                                    </p:anim>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P spid="8" grpId="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499992" y="274638"/>
            <a:ext cx="4186808"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4000" b="1" dirty="0" smtClean="0">
                <a:solidFill>
                  <a:schemeClr val="tx2">
                    <a:lumMod val="60000"/>
                    <a:lumOff val="40000"/>
                  </a:schemeClr>
                </a:solidFill>
                <a:latin typeface="Traditional Arabic" pitchFamily="18" charset="-78"/>
                <a:cs typeface="Traditional Arabic" pitchFamily="18" charset="-78"/>
              </a:rPr>
              <a:t>نشاط 1/3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792" y="3400879"/>
            <a:ext cx="6502400" cy="2781300"/>
          </a:xfrm>
          <a:prstGeom prst="rect">
            <a:avLst/>
          </a:prstGeom>
        </p:spPr>
      </p:pic>
      <p:sp>
        <p:nvSpPr>
          <p:cNvPr id="6" name="مربع نص 5"/>
          <p:cNvSpPr txBox="1"/>
          <p:nvPr/>
        </p:nvSpPr>
        <p:spPr>
          <a:xfrm>
            <a:off x="1763688" y="1916832"/>
            <a:ext cx="5987504" cy="830997"/>
          </a:xfrm>
          <a:prstGeom prst="rect">
            <a:avLst/>
          </a:prstGeom>
          <a:noFill/>
        </p:spPr>
        <p:txBody>
          <a:bodyPr wrap="square" rtlCol="1">
            <a:spAutoFit/>
          </a:bodyPr>
          <a:lstStyle/>
          <a:p>
            <a:pPr algn="ctr"/>
            <a:r>
              <a:rPr lang="ar-SA" sz="2400" b="1" dirty="0" smtClean="0">
                <a:latin typeface="Traditional Arabic" pitchFamily="18" charset="-78"/>
                <a:cs typeface="Traditional Arabic" pitchFamily="18" charset="-78"/>
              </a:rPr>
              <a:t>من خلال العرض وضحي الفرق بين </a:t>
            </a:r>
          </a:p>
          <a:p>
            <a:pPr algn="ctr"/>
            <a:r>
              <a:rPr lang="ar-SA" sz="2400" b="1" dirty="0" smtClean="0">
                <a:latin typeface="Traditional Arabic" pitchFamily="18" charset="-78"/>
                <a:cs typeface="Traditional Arabic" pitchFamily="18" charset="-78"/>
              </a:rPr>
              <a:t>السحابة العامة – السحابة الخاصة – السحابة الهجينة </a:t>
            </a:r>
            <a:endParaRPr lang="ar-SA" sz="24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72630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635896" y="-99392"/>
            <a:ext cx="5050904"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r>
              <a:rPr lang="ar-SA" sz="3200" b="1" dirty="0" smtClean="0">
                <a:solidFill>
                  <a:schemeClr val="tx2">
                    <a:lumMod val="60000"/>
                    <a:lumOff val="40000"/>
                  </a:schemeClr>
                </a:solidFill>
                <a:latin typeface="Traditional Arabic" pitchFamily="18" charset="-78"/>
                <a:cs typeface="Traditional Arabic" pitchFamily="18" charset="-78"/>
              </a:rPr>
              <a:t>من أهم موفري خدمات الحوسبة 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graphicFrame>
        <p:nvGraphicFramePr>
          <p:cNvPr id="5" name="عنصر نائب للمحتوى 3"/>
          <p:cNvGraphicFramePr>
            <a:graphicFrameLocks noGrp="1"/>
          </p:cNvGraphicFramePr>
          <p:nvPr>
            <p:ph idx="1"/>
            <p:extLst>
              <p:ext uri="{D42A27DB-BD31-4B8C-83A1-F6EECF244321}">
                <p14:modId xmlns:p14="http://schemas.microsoft.com/office/powerpoint/2010/main" val="38267467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297384"/>
            <a:ext cx="1243657" cy="9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0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635896" y="-99392"/>
            <a:ext cx="5050904"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a:t>
            </a:r>
          </a:p>
          <a:p>
            <a:pPr algn="r"/>
            <a:r>
              <a:rPr lang="ar-SA" sz="3200" b="1" dirty="0" smtClean="0">
                <a:solidFill>
                  <a:schemeClr val="tx2">
                    <a:lumMod val="60000"/>
                    <a:lumOff val="40000"/>
                  </a:schemeClr>
                </a:solidFill>
                <a:latin typeface="Traditional Arabic" pitchFamily="18" charset="-78"/>
                <a:cs typeface="Traditional Arabic" pitchFamily="18" charset="-78"/>
              </a:rPr>
              <a:t>تطبيقات الحوسبة السحابية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graphicFrame>
        <p:nvGraphicFramePr>
          <p:cNvPr id="5" name="عنصر نائب للمحتوى 3"/>
          <p:cNvGraphicFramePr>
            <a:graphicFrameLocks noGrp="1"/>
          </p:cNvGraphicFramePr>
          <p:nvPr>
            <p:ph idx="1"/>
            <p:extLst>
              <p:ext uri="{D42A27DB-BD31-4B8C-83A1-F6EECF244321}">
                <p14:modId xmlns:p14="http://schemas.microsoft.com/office/powerpoint/2010/main" val="2206398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260648"/>
            <a:ext cx="1784226" cy="106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2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635896" y="-99392"/>
            <a:ext cx="5050904"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ويمكن تصنيف تطبيقات الحاسب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6" name="مستطيل 5"/>
          <p:cNvSpPr/>
          <p:nvPr/>
        </p:nvSpPr>
        <p:spPr>
          <a:xfrm>
            <a:off x="1475656" y="1700808"/>
            <a:ext cx="7038528" cy="3970318"/>
          </a:xfrm>
          <a:prstGeom prst="rect">
            <a:avLst/>
          </a:prstGeom>
        </p:spPr>
        <p:txBody>
          <a:bodyPr wrap="square">
            <a:spAutoFit/>
          </a:bodyPr>
          <a:lstStyle/>
          <a:p>
            <a:pPr marL="285750" lvl="0" indent="-285750">
              <a:buFont typeface="Wingdings" pitchFamily="2" charset="2"/>
              <a:buChar char="v"/>
            </a:pPr>
            <a:r>
              <a:rPr lang="ar-SA" sz="2800" dirty="0">
                <a:latin typeface="Traditional Arabic" pitchFamily="18" charset="-78"/>
                <a:cs typeface="Traditional Arabic" pitchFamily="18" charset="-78"/>
              </a:rPr>
              <a:t>خدمات البريد الالكتروني : </a:t>
            </a:r>
            <a:r>
              <a:rPr lang="en-US" sz="2800" dirty="0">
                <a:latin typeface="Traditional Arabic" pitchFamily="18" charset="-78"/>
                <a:cs typeface="Traditional Arabic" pitchFamily="18" charset="-78"/>
              </a:rPr>
              <a:t>Gmail , Yahoo , Hotmail</a:t>
            </a:r>
          </a:p>
          <a:p>
            <a:pPr marL="285750" lvl="0" indent="-285750">
              <a:buFont typeface="Wingdings" pitchFamily="2" charset="2"/>
              <a:buChar char="v"/>
            </a:pPr>
            <a:r>
              <a:rPr lang="ar-SA" sz="2800" dirty="0">
                <a:latin typeface="Traditional Arabic" pitchFamily="18" charset="-78"/>
                <a:cs typeface="Traditional Arabic" pitchFamily="18" charset="-78"/>
              </a:rPr>
              <a:t>خدمات التخزين السحابية : </a:t>
            </a:r>
            <a:r>
              <a:rPr lang="en-US" sz="2800" dirty="0" smtClean="0">
                <a:latin typeface="Traditional Arabic" pitchFamily="18" charset="-78"/>
                <a:cs typeface="Traditional Arabic" pitchFamily="18" charset="-78"/>
              </a:rPr>
              <a:t>One </a:t>
            </a:r>
            <a:r>
              <a:rPr lang="en-US" sz="2800" dirty="0">
                <a:latin typeface="Traditional Arabic" pitchFamily="18" charset="-78"/>
                <a:cs typeface="Traditional Arabic" pitchFamily="18" charset="-78"/>
              </a:rPr>
              <a:t>Drive  Google Drive , Drop box ,</a:t>
            </a:r>
          </a:p>
          <a:p>
            <a:pPr marL="285750" lvl="0" indent="-285750">
              <a:buFont typeface="Wingdings" pitchFamily="2" charset="2"/>
              <a:buChar char="v"/>
            </a:pPr>
            <a:r>
              <a:rPr lang="ar-SA" sz="2800" dirty="0">
                <a:latin typeface="Traditional Arabic" pitchFamily="18" charset="-78"/>
                <a:cs typeface="Traditional Arabic" pitchFamily="18" charset="-78"/>
              </a:rPr>
              <a:t>خدمات الموسيقى السحابية : </a:t>
            </a:r>
            <a:r>
              <a:rPr lang="en-US" sz="2800" dirty="0">
                <a:latin typeface="Traditional Arabic" pitchFamily="18" charset="-78"/>
                <a:cs typeface="Traditional Arabic" pitchFamily="18" charset="-78"/>
              </a:rPr>
              <a:t>Google music , Amazon cloud player , iTunes/ I Cloud</a:t>
            </a:r>
          </a:p>
          <a:p>
            <a:pPr marL="285750" lvl="0" indent="-285750">
              <a:buFont typeface="Wingdings" pitchFamily="2" charset="2"/>
              <a:buChar char="v"/>
            </a:pPr>
            <a:r>
              <a:rPr lang="ar-SA" sz="2800" dirty="0">
                <a:latin typeface="Traditional Arabic" pitchFamily="18" charset="-78"/>
                <a:cs typeface="Traditional Arabic" pitchFamily="18" charset="-78"/>
              </a:rPr>
              <a:t>التطبيقات السحابية : </a:t>
            </a:r>
            <a:r>
              <a:rPr lang="en-US" sz="2800" dirty="0">
                <a:latin typeface="Traditional Arabic" pitchFamily="18" charset="-78"/>
                <a:cs typeface="Traditional Arabic" pitchFamily="18" charset="-78"/>
              </a:rPr>
              <a:t>Google docs , Photoshop express </a:t>
            </a:r>
          </a:p>
          <a:p>
            <a:pPr marL="285750" lvl="0" indent="-285750">
              <a:buFont typeface="Wingdings" pitchFamily="2" charset="2"/>
              <a:buChar char="v"/>
            </a:pPr>
            <a:r>
              <a:rPr lang="ar-SA" sz="2800" dirty="0">
                <a:latin typeface="Traditional Arabic" pitchFamily="18" charset="-78"/>
                <a:cs typeface="Traditional Arabic" pitchFamily="18" charset="-78"/>
              </a:rPr>
              <a:t>أنظمة التشغيل السحابية : </a:t>
            </a:r>
            <a:r>
              <a:rPr lang="en-US" sz="2800" dirty="0">
                <a:latin typeface="Traditional Arabic" pitchFamily="18" charset="-78"/>
                <a:cs typeface="Traditional Arabic" pitchFamily="18" charset="-78"/>
              </a:rPr>
              <a:t>Google chrome OS , Jolie cloud</a:t>
            </a:r>
          </a:p>
        </p:txBody>
      </p:sp>
    </p:spTree>
    <p:extLst>
      <p:ext uri="{BB962C8B-B14F-4D97-AF65-F5344CB8AC3E}">
        <p14:creationId xmlns:p14="http://schemas.microsoft.com/office/powerpoint/2010/main" val="109657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3" cstate="print">
            <a:extLst>
              <a:ext uri="{28A0092B-C50C-407E-A947-70E740481C1C}">
                <a14:useLocalDpi xmlns:a14="http://schemas.microsoft.com/office/drawing/2010/main" val="0"/>
              </a:ext>
            </a:extLst>
          </a:blip>
          <a:stretch>
            <a:fillRect/>
          </a:stretch>
        </p:blipFill>
        <p:spPr>
          <a:xfrm>
            <a:off x="2339752" y="1772816"/>
            <a:ext cx="4464495" cy="2099097"/>
          </a:xfrm>
          <a:prstGeom prst="rect">
            <a:avLst/>
          </a:prstGeom>
        </p:spPr>
      </p:pic>
      <p:sp>
        <p:nvSpPr>
          <p:cNvPr id="5" name="مربع نص 4"/>
          <p:cNvSpPr txBox="1"/>
          <p:nvPr/>
        </p:nvSpPr>
        <p:spPr>
          <a:xfrm>
            <a:off x="3833917" y="140439"/>
            <a:ext cx="1476164" cy="1200329"/>
          </a:xfrm>
          <a:prstGeom prst="rect">
            <a:avLst/>
          </a:prstGeom>
          <a:noFill/>
        </p:spPr>
        <p:txBody>
          <a:bodyPr wrap="square" rtlCol="1">
            <a:spAutoFit/>
          </a:bodyPr>
          <a:lstStyle/>
          <a:p>
            <a:r>
              <a:rPr lang="ar-SA" sz="7200" dirty="0" smtClean="0">
                <a:latin typeface="Traditional Arabic" pitchFamily="18" charset="-78"/>
                <a:cs typeface="Traditional Arabic" pitchFamily="18" charset="-78"/>
              </a:rPr>
              <a:t>ثالثاً </a:t>
            </a:r>
            <a:endParaRPr lang="ar-SA" sz="7200" dirty="0">
              <a:latin typeface="Traditional Arabic" pitchFamily="18" charset="-78"/>
              <a:cs typeface="Traditional Arabic" pitchFamily="18" charset="-78"/>
            </a:endParaRPr>
          </a:p>
        </p:txBody>
      </p:sp>
      <p:sp>
        <p:nvSpPr>
          <p:cNvPr id="6" name="شكل بيضاوي 5"/>
          <p:cNvSpPr/>
          <p:nvPr/>
        </p:nvSpPr>
        <p:spPr>
          <a:xfrm>
            <a:off x="4932040" y="4293096"/>
            <a:ext cx="3744416" cy="1584176"/>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فوائد توظيف الحوسبة السحابية في العملية التعليمية </a:t>
            </a:r>
            <a:endParaRPr lang="ar-SA" sz="2400" b="1" dirty="0">
              <a:solidFill>
                <a:schemeClr val="tx1"/>
              </a:solidFill>
              <a:latin typeface="Traditional Arabic" pitchFamily="18" charset="-78"/>
              <a:cs typeface="Traditional Arabic" pitchFamily="18" charset="-78"/>
            </a:endParaRPr>
          </a:p>
        </p:txBody>
      </p:sp>
      <p:sp>
        <p:nvSpPr>
          <p:cNvPr id="8" name="شكل بيضاوي 7"/>
          <p:cNvSpPr/>
          <p:nvPr/>
        </p:nvSpPr>
        <p:spPr>
          <a:xfrm>
            <a:off x="781893" y="4328999"/>
            <a:ext cx="3744416" cy="1584176"/>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latin typeface="Traditional Arabic" pitchFamily="18" charset="-78"/>
                <a:cs typeface="Traditional Arabic" pitchFamily="18" charset="-78"/>
              </a:rPr>
              <a:t>تحديات توظيف الحوسبة السحابية في العملية التعليمية </a:t>
            </a:r>
            <a:endParaRPr lang="ar-SA" sz="2400" b="1" dirty="0">
              <a:solidFill>
                <a:schemeClr val="tx1"/>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73038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فوائد توظيف الحوسبة السحابية في العملية التعليمية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pic>
        <p:nvPicPr>
          <p:cNvPr id="5" name="صورة 4" descr="الحوسبة فب التعليم.jpg"/>
          <p:cNvPicPr>
            <a:picLocks noChangeAspect="1"/>
          </p:cNvPicPr>
          <p:nvPr/>
        </p:nvPicPr>
        <p:blipFill>
          <a:blip r:embed="rId2" cstate="print"/>
          <a:stretch>
            <a:fillRect/>
          </a:stretch>
        </p:blipFill>
        <p:spPr>
          <a:xfrm>
            <a:off x="395536" y="1638801"/>
            <a:ext cx="8352928" cy="4598512"/>
          </a:xfrm>
          <a:prstGeom prst="rect">
            <a:avLst/>
          </a:prstGeom>
        </p:spPr>
      </p:pic>
    </p:spTree>
    <p:extLst>
      <p:ext uri="{BB962C8B-B14F-4D97-AF65-F5344CB8AC3E}">
        <p14:creationId xmlns:p14="http://schemas.microsoft.com/office/powerpoint/2010/main" val="258011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فوائد توظيف الحوسبة السحابية في التعليم العالي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عنصر نائب للمحتوى 3"/>
          <p:cNvSpPr>
            <a:spLocks noGrp="1"/>
          </p:cNvSpPr>
          <p:nvPr>
            <p:ph idx="1"/>
          </p:nvPr>
        </p:nvSpPr>
        <p:spPr>
          <a:xfrm>
            <a:off x="457200" y="1882808"/>
            <a:ext cx="8229600" cy="4572000"/>
          </a:xfrm>
        </p:spPr>
        <p:txBody>
          <a:bodyPr>
            <a:noAutofit/>
          </a:bodyPr>
          <a:lstStyle/>
          <a:p>
            <a:pPr algn="r" rtl="1"/>
            <a:r>
              <a:rPr lang="ar-SA" sz="2800" dirty="0" smtClean="0">
                <a:latin typeface="Traditional Arabic" pitchFamily="18" charset="-78"/>
                <a:cs typeface="Traditional Arabic" pitchFamily="18" charset="-78"/>
              </a:rPr>
              <a:t>    تمكن المستخدم من الدخول على ملفاته وتطبيقاته من خلال السحابة دون الحاجة لتوفر التطبيق في جهاز المستخدم وبالتالي تقل المخاطر الامنية وموارد الاجهزة المطلوبة .</a:t>
            </a:r>
          </a:p>
          <a:p>
            <a:pPr algn="r" rtl="1">
              <a:buNone/>
            </a:pPr>
            <a:r>
              <a:rPr lang="ar-SA" sz="2800" dirty="0" smtClean="0">
                <a:latin typeface="Traditional Arabic" pitchFamily="18" charset="-78"/>
                <a:cs typeface="Traditional Arabic" pitchFamily="18" charset="-78"/>
              </a:rPr>
              <a:t> </a:t>
            </a:r>
            <a:endParaRPr lang="en-US" sz="2800" dirty="0" smtClean="0">
              <a:latin typeface="Traditional Arabic" pitchFamily="18" charset="-78"/>
              <a:cs typeface="Traditional Arabic" pitchFamily="18" charset="-78"/>
            </a:endParaRPr>
          </a:p>
          <a:p>
            <a:pPr algn="r" rtl="1"/>
            <a:r>
              <a:rPr lang="ar-SA" sz="2800" dirty="0" smtClean="0">
                <a:latin typeface="Traditional Arabic" pitchFamily="18" charset="-78"/>
                <a:cs typeface="Traditional Arabic" pitchFamily="18" charset="-78"/>
              </a:rPr>
              <a:t>   توفر الكثير من المال اللازم لشراء البرمجيات التي يحتاجها المستخدم , فكل ما يحتاجه المستخدم هو جهاز حاسب متصل بخط انترنت سريع وأن يكون متصل بأحد المواقع التي تقدم البرمجيات التي يحتاجها.</a:t>
            </a:r>
            <a:endParaRPr lang="en-US" sz="2800" dirty="0" smtClean="0">
              <a:latin typeface="Traditional Arabic" pitchFamily="18" charset="-78"/>
              <a:cs typeface="Traditional Arabic" pitchFamily="18" charset="-78"/>
            </a:endParaRPr>
          </a:p>
          <a:p>
            <a:pPr algn="l" rtl="1">
              <a:buNone/>
            </a:pPr>
            <a:r>
              <a:rPr lang="ar-SA" sz="2800" dirty="0" smtClean="0">
                <a:latin typeface="Traditional Arabic" pitchFamily="18" charset="-78"/>
                <a:cs typeface="Traditional Arabic" pitchFamily="18" charset="-78"/>
              </a:rPr>
              <a:t> </a:t>
            </a:r>
            <a:endParaRPr lang="en-US" sz="2800" dirty="0" smtClean="0">
              <a:latin typeface="Traditional Arabic" pitchFamily="18" charset="-78"/>
              <a:cs typeface="Traditional Arabic" pitchFamily="18" charset="-78"/>
            </a:endParaRPr>
          </a:p>
          <a:p>
            <a:pPr algn="r" rtl="1"/>
            <a:r>
              <a:rPr lang="ar-SA" sz="2800" dirty="0" smtClean="0">
                <a:latin typeface="Traditional Arabic" pitchFamily="18" charset="-78"/>
                <a:cs typeface="Traditional Arabic" pitchFamily="18" charset="-78"/>
              </a:rPr>
              <a:t>   تقليل التكاليف وذلك من خلال تقليل عدد الاجهزة الخاصة بالبنية التحتية وتوفير عدد العاملين في صيانة الاجهزة والبرمجيات في المؤسسة .</a:t>
            </a:r>
            <a:endParaRPr lang="en-US" sz="2800" dirty="0" smtClean="0">
              <a:latin typeface="Traditional Arabic" pitchFamily="18" charset="-78"/>
              <a:cs typeface="Traditional Arabic" pitchFamily="18" charset="-78"/>
            </a:endParaRPr>
          </a:p>
          <a:p>
            <a:pPr algn="r" rtl="1"/>
            <a:endParaRPr lang="en-US"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16593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فوائد توظيف الحوسبة السحابية في التعليم العالي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عنصر نائب للمحتوى 2"/>
          <p:cNvSpPr>
            <a:spLocks noGrp="1"/>
          </p:cNvSpPr>
          <p:nvPr>
            <p:ph idx="1"/>
          </p:nvPr>
        </p:nvSpPr>
        <p:spPr>
          <a:xfrm>
            <a:off x="381000" y="667560"/>
            <a:ext cx="8305800" cy="6073808"/>
          </a:xfrm>
        </p:spPr>
        <p:txBody>
          <a:bodyPr>
            <a:normAutofit/>
          </a:bodyPr>
          <a:lstStyle/>
          <a:p>
            <a:pPr algn="r" rtl="1">
              <a:buNone/>
            </a:pPr>
            <a:endParaRPr lang="en-US" dirty="0" smtClean="0">
              <a:latin typeface="Traditional Arabic" pitchFamily="18" charset="-78"/>
              <a:cs typeface="Traditional Arabic" pitchFamily="18" charset="-78"/>
            </a:endParaRPr>
          </a:p>
          <a:p>
            <a:pPr>
              <a:buNone/>
            </a:pPr>
            <a:r>
              <a:rPr lang="ar-SA" dirty="0" smtClean="0">
                <a:latin typeface="Traditional Arabic" pitchFamily="18" charset="-78"/>
                <a:cs typeface="Traditional Arabic" pitchFamily="18" charset="-78"/>
              </a:rPr>
              <a:t> </a:t>
            </a:r>
            <a:endParaRPr lang="en-US" dirty="0" smtClean="0">
              <a:latin typeface="Traditional Arabic" pitchFamily="18" charset="-78"/>
              <a:cs typeface="Traditional Arabic" pitchFamily="18" charset="-78"/>
            </a:endParaRPr>
          </a:p>
          <a:p>
            <a:pPr algn="r" rtl="1"/>
            <a:r>
              <a:rPr lang="ar-SA" dirty="0" smtClean="0">
                <a:latin typeface="Traditional Arabic" pitchFamily="18" charset="-78"/>
                <a:cs typeface="Traditional Arabic" pitchFamily="18" charset="-78"/>
              </a:rPr>
              <a:t>تتضمن البينة المعمارية للحوسبة السحابية توافر مراكز البيانات والتي تكون قادرة على تقديم الخدمة للعملاء الموجودين على مستوى العالم ككل .</a:t>
            </a:r>
            <a:endParaRPr lang="en-US" dirty="0" smtClean="0">
              <a:latin typeface="Traditional Arabic" pitchFamily="18" charset="-78"/>
              <a:cs typeface="Traditional Arabic" pitchFamily="18" charset="-78"/>
            </a:endParaRPr>
          </a:p>
          <a:p>
            <a:pPr>
              <a:buNone/>
            </a:pPr>
            <a:r>
              <a:rPr lang="ar-SA" dirty="0" smtClean="0">
                <a:latin typeface="Traditional Arabic" pitchFamily="18" charset="-78"/>
                <a:cs typeface="Traditional Arabic" pitchFamily="18" charset="-78"/>
              </a:rPr>
              <a:t> </a:t>
            </a:r>
            <a:endParaRPr lang="en-US" dirty="0" smtClean="0">
              <a:latin typeface="Traditional Arabic" pitchFamily="18" charset="-78"/>
              <a:cs typeface="Traditional Arabic" pitchFamily="18" charset="-78"/>
            </a:endParaRPr>
          </a:p>
          <a:p>
            <a:pPr algn="r" rtl="1"/>
            <a:r>
              <a:rPr lang="ar-SA" dirty="0" smtClean="0">
                <a:latin typeface="Traditional Arabic" pitchFamily="18" charset="-78"/>
                <a:cs typeface="Traditional Arabic" pitchFamily="18" charset="-78"/>
              </a:rPr>
              <a:t>لا تمتلك غالبية مؤسسات التعليم عن بعد الموارد والبنية التحتية المطلوبة لتشغيل تطبيقات التعليم الالكتروني وشراء الاصدارات الحديثة بشكل سريع جداً, لذلك فإن استخدام تقنية الحوسبة السحابية يساعد هذه المؤسسات على استخدام الاصدارات الحديثة من الاجهزة والبرامج .</a:t>
            </a:r>
            <a:endParaRPr lang="en-US" dirty="0" smtClean="0">
              <a:latin typeface="Traditional Arabic" pitchFamily="18" charset="-78"/>
              <a:cs typeface="Traditional Arabic" pitchFamily="18" charset="-78"/>
            </a:endParaRPr>
          </a:p>
          <a:p>
            <a:pPr>
              <a:buNone/>
            </a:pPr>
            <a:r>
              <a:rPr lang="ar-SA" dirty="0" smtClean="0">
                <a:latin typeface="Traditional Arabic" pitchFamily="18" charset="-78"/>
                <a:cs typeface="Traditional Arabic" pitchFamily="18" charset="-78"/>
              </a:rPr>
              <a:t> </a:t>
            </a:r>
            <a:endParaRPr lang="en-US" dirty="0" smtClean="0">
              <a:latin typeface="Traditional Arabic" pitchFamily="18" charset="-78"/>
              <a:cs typeface="Traditional Arabic" pitchFamily="18" charset="-78"/>
            </a:endParaRPr>
          </a:p>
          <a:p>
            <a:pPr algn="r" rtl="1"/>
            <a:r>
              <a:rPr lang="ar-SA" dirty="0" smtClean="0">
                <a:latin typeface="Traditional Arabic" pitchFamily="18" charset="-78"/>
                <a:cs typeface="Traditional Arabic" pitchFamily="18" charset="-78"/>
              </a:rPr>
              <a:t> تستخدم خدمات التعليم الالكتروني لمدة زمنية محددة ( اسابيع , ربع سنوية – فصل دراسي ) فإن توفير التكاليف مهم جداً.(</a:t>
            </a:r>
            <a:endParaRPr lang="en-US" dirty="0">
              <a:latin typeface="Traditional Arabic" pitchFamily="18" charset="-78"/>
              <a:cs typeface="Traditional Arabic" pitchFamily="18" charset="-78"/>
            </a:endParaRPr>
          </a:p>
        </p:txBody>
      </p:sp>
    </p:spTree>
    <p:extLst>
      <p:ext uri="{BB962C8B-B14F-4D97-AF65-F5344CB8AC3E}">
        <p14:creationId xmlns:p14="http://schemas.microsoft.com/office/powerpoint/2010/main" val="5604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1000"/>
                                        <p:tgtEl>
                                          <p:spTgt spid="5">
                                            <p:txEl>
                                              <p:pRg st="5" end="5"/>
                                            </p:txEl>
                                          </p:spTgt>
                                        </p:tgtEl>
                                      </p:cBhvr>
                                    </p:animEffect>
                                    <p:anim calcmode="lin" valueType="num">
                                      <p:cBhvr>
                                        <p:cTn id="4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499992" y="274638"/>
            <a:ext cx="4186808" cy="1426170"/>
          </a:xfrm>
        </p:spPr>
        <p:txBody>
          <a:bodyPr>
            <a:noAutofit/>
          </a:bodyPr>
          <a:lstStyle/>
          <a:p>
            <a:pPr algn="r"/>
            <a:r>
              <a:rPr lang="ar-SA" sz="4000" b="1" dirty="0" smtClean="0">
                <a:solidFill>
                  <a:schemeClr val="tx2">
                    <a:lumMod val="60000"/>
                    <a:lumOff val="40000"/>
                  </a:schemeClr>
                </a:solidFill>
                <a:latin typeface="Traditional Arabic" pitchFamily="18" charset="-78"/>
                <a:cs typeface="Traditional Arabic" pitchFamily="18" charset="-78"/>
              </a:rPr>
              <a:t>نشأة الحوسبة السحابية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sp>
        <p:nvSpPr>
          <p:cNvPr id="6" name="عنصر نائب للمحتوى 2"/>
          <p:cNvSpPr>
            <a:spLocks noGrp="1"/>
          </p:cNvSpPr>
          <p:nvPr>
            <p:ph idx="1"/>
          </p:nvPr>
        </p:nvSpPr>
        <p:spPr>
          <a:xfrm>
            <a:off x="734888" y="1398149"/>
            <a:ext cx="8229600" cy="4983179"/>
          </a:xfrm>
        </p:spPr>
        <p:txBody>
          <a:bodyPr>
            <a:noAutofit/>
          </a:bodyPr>
          <a:lstStyle/>
          <a:p>
            <a:r>
              <a:rPr lang="ar-SA" sz="3200" dirty="0">
                <a:latin typeface="Traditional Arabic" pitchFamily="18" charset="-78"/>
                <a:cs typeface="Traditional Arabic" pitchFamily="18" charset="-78"/>
              </a:rPr>
              <a:t>   بدأ استخدام مصطلح الحوسبة السحابية الأول في أواخر الستينيات ، ولقد استلهم مصطلح الحوسبة السحابية من رمز السحابة الذي كان يتم استخدامه في كثير من الأحيان لتمثيل الإنترنت في خرائط ورسوم بيانية ، وكما هو الحال مع كثير من التقنيات الجديدة الأخرى فإن ذلك يعني أشياء مختلفة لأناس مختلفين وكان الدافع وراء كثير من الموردين لتصعيد مجموعة المنتجات الخاصة بهم. (معوض،2013م،ص212) </a:t>
            </a:r>
            <a:endParaRPr lang="en-US" sz="3200" dirty="0">
              <a:latin typeface="Traditional Arabic" pitchFamily="18" charset="-78"/>
              <a:cs typeface="Traditional Arabic" pitchFamily="18" charset="-78"/>
            </a:endParaRPr>
          </a:p>
          <a:p>
            <a:r>
              <a:rPr lang="ar-SA" sz="3200" dirty="0">
                <a:latin typeface="Traditional Arabic" pitchFamily="18" charset="-78"/>
                <a:cs typeface="Traditional Arabic" pitchFamily="18" charset="-78"/>
              </a:rPr>
              <a:t>" ترجع فكرة الحوسبة السحابية إلي الستينيات  حيث أن جون </a:t>
            </a:r>
            <a:r>
              <a:rPr lang="ar-SA" sz="3200" dirty="0" smtClean="0">
                <a:latin typeface="Traditional Arabic" pitchFamily="18" charset="-78"/>
                <a:cs typeface="Traditional Arabic" pitchFamily="18" charset="-78"/>
              </a:rPr>
              <a:t>مكارثي قد عبر </a:t>
            </a:r>
            <a:r>
              <a:rPr lang="ar-SA" sz="3200" dirty="0">
                <a:latin typeface="Traditional Arabic" pitchFamily="18" charset="-78"/>
                <a:cs typeface="Traditional Arabic" pitchFamily="18" charset="-78"/>
              </a:rPr>
              <a:t>عن الفكرة بقوله "قد تنظم الحوسبة لكي تصبح خدمة عامة في يوم من الأيام" .</a:t>
            </a:r>
            <a:endParaRPr lang="en-US" sz="3200" dirty="0">
              <a:latin typeface="Traditional Arabic" pitchFamily="18" charset="-78"/>
              <a:cs typeface="Traditional Arabic" pitchFamily="18" charset="-78"/>
            </a:endParaRPr>
          </a:p>
          <a:p>
            <a:endParaRPr lang="ar-SA" sz="3200" dirty="0">
              <a:latin typeface="Traditional Arabic" pitchFamily="18" charset="-78"/>
              <a:cs typeface="Traditional Arabic" pitchFamily="18" charset="-78"/>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26413"/>
            <a:ext cx="1835696" cy="921636"/>
          </a:xfrm>
          <a:prstGeom prst="rect">
            <a:avLst/>
          </a:prstGeom>
        </p:spPr>
      </p:pic>
    </p:spTree>
    <p:extLst>
      <p:ext uri="{BB962C8B-B14F-4D97-AF65-F5344CB8AC3E}">
        <p14:creationId xmlns:p14="http://schemas.microsoft.com/office/powerpoint/2010/main" val="388701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فوائد توظيف الحوسبة السحابية للطلاب ( يتبع )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Content Placeholder 2"/>
          <p:cNvSpPr>
            <a:spLocks noGrp="1"/>
          </p:cNvSpPr>
          <p:nvPr>
            <p:ph idx="1"/>
          </p:nvPr>
        </p:nvSpPr>
        <p:spPr>
          <a:xfrm>
            <a:off x="457200" y="1556792"/>
            <a:ext cx="8229600" cy="4572000"/>
          </a:xfrm>
        </p:spPr>
        <p:txBody>
          <a:bodyPr>
            <a:normAutofit/>
          </a:bodyPr>
          <a:lstStyle/>
          <a:p>
            <a:pPr algn="r" rtl="1">
              <a:lnSpc>
                <a:spcPct val="150000"/>
              </a:lnSpc>
            </a:pPr>
            <a:r>
              <a:rPr lang="ar-SA" sz="2800" dirty="0" smtClean="0">
                <a:latin typeface="Traditional Arabic" pitchFamily="18" charset="-78"/>
                <a:cs typeface="Traditional Arabic" pitchFamily="18" charset="-78"/>
              </a:rPr>
              <a:t>اجراء الاختبارات مباشرة.</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سهولة  ارسال التدريبات والمشروعات للطلاب . </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سهولة الوصول للاختبارات والتدريبات والمشروعات المقدمة من الطلبه </a:t>
            </a:r>
          </a:p>
          <a:p>
            <a:pPr algn="r" rtl="1">
              <a:lnSpc>
                <a:spcPct val="150000"/>
              </a:lnSpc>
            </a:pPr>
            <a:r>
              <a:rPr lang="ar-SA" sz="2800" dirty="0" smtClean="0">
                <a:latin typeface="Traditional Arabic" pitchFamily="18" charset="-78"/>
                <a:cs typeface="Traditional Arabic" pitchFamily="18" charset="-78"/>
              </a:rPr>
              <a:t>التغذية الراجعة بين الطلبة والمعلمين.</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سهولة التواصل بين الطلبة والمعلمين .</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سهولة التواصل بين الطلاب.</a:t>
            </a:r>
            <a:endParaRPr lang="en-US" sz="2800" dirty="0" smtClean="0">
              <a:latin typeface="Traditional Arabic" pitchFamily="18" charset="-78"/>
              <a:cs typeface="Traditional Arabic" pitchFamily="18" charset="-78"/>
            </a:endParaRPr>
          </a:p>
          <a:p>
            <a:pPr algn="r" rtl="1">
              <a:lnSpc>
                <a:spcPct val="150000"/>
              </a:lnSpc>
            </a:pPr>
            <a:endParaRPr lang="en-US" sz="2800" dirty="0" smtClean="0">
              <a:latin typeface="Traditional Arabic" pitchFamily="18" charset="-78"/>
              <a:cs typeface="Traditional Arabic" pitchFamily="18" charset="-78"/>
            </a:endParaRPr>
          </a:p>
        </p:txBody>
      </p:sp>
      <p:pic>
        <p:nvPicPr>
          <p:cNvPr id="6" name="صورة 5" descr="fdf9a7c6c639310acd787a05d199350c.jpg"/>
          <p:cNvPicPr>
            <a:picLocks noChangeAspect="1"/>
          </p:cNvPicPr>
          <p:nvPr/>
        </p:nvPicPr>
        <p:blipFill>
          <a:blip r:embed="rId2" cstate="print"/>
          <a:stretch>
            <a:fillRect/>
          </a:stretch>
        </p:blipFill>
        <p:spPr>
          <a:xfrm flipH="1">
            <a:off x="755576" y="4221088"/>
            <a:ext cx="2893177" cy="1800200"/>
          </a:xfrm>
          <a:prstGeom prst="rect">
            <a:avLst/>
          </a:prstGeom>
        </p:spPr>
      </p:pic>
    </p:spTree>
    <p:extLst>
      <p:ext uri="{BB962C8B-B14F-4D97-AF65-F5344CB8AC3E}">
        <p14:creationId xmlns:p14="http://schemas.microsoft.com/office/powerpoint/2010/main" val="35087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فوائد توظيف الحوسبة السحابية للطلاب ( يتبع )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Content Placeholder 2"/>
          <p:cNvSpPr>
            <a:spLocks noGrp="1"/>
          </p:cNvSpPr>
          <p:nvPr>
            <p:ph idx="1"/>
          </p:nvPr>
        </p:nvSpPr>
        <p:spPr>
          <a:xfrm>
            <a:off x="457200" y="1556792"/>
            <a:ext cx="8229600" cy="4572000"/>
          </a:xfrm>
        </p:spPr>
        <p:txBody>
          <a:bodyPr>
            <a:noAutofit/>
          </a:bodyPr>
          <a:lstStyle/>
          <a:p>
            <a:pPr algn="r" rtl="1">
              <a:lnSpc>
                <a:spcPct val="150000"/>
              </a:lnSpc>
            </a:pPr>
            <a:r>
              <a:rPr lang="ar-SA" sz="2800" dirty="0" smtClean="0">
                <a:latin typeface="Traditional Arabic" pitchFamily="18" charset="-78"/>
                <a:cs typeface="Traditional Arabic" pitchFamily="18" charset="-78"/>
              </a:rPr>
              <a:t>المساعدة على تعليم الطلاب بطرق جديدة تنمي قدراتهم على ادارة مشاريعهم وواجباتهم.</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تساعد الطلاب والمدرسين على استخدام تطبيقات بدون تحميلها على اجهزتهم وتساعدهم على الوصول للملفات المخزنة من أي حاسب بواسطة الاتصال بالأنترنت.</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يستطيع الطلاب الوصول لكل البرامج في أي وقت ومن أي مكان</a:t>
            </a:r>
            <a:r>
              <a:rPr lang="ar-EG" sz="2800" dirty="0" smtClean="0">
                <a:latin typeface="Traditional Arabic" pitchFamily="18" charset="-78"/>
                <a:cs typeface="Traditional Arabic" pitchFamily="18" charset="-78"/>
              </a:rPr>
              <a:t>.</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امكانية الوصول الى نظم لتطوير التطبيقات وتخزينها في البنية التحتية للمؤسسة.</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امكانية تطوير دورات تدريبية حسب الطلب لكل فصل دراسي</a:t>
            </a:r>
            <a:r>
              <a:rPr lang="ar-EG" sz="2800" dirty="0" smtClean="0">
                <a:latin typeface="Traditional Arabic" pitchFamily="18" charset="-78"/>
                <a:cs typeface="Traditional Arabic" pitchFamily="18" charset="-78"/>
              </a:rPr>
              <a:t>.</a:t>
            </a:r>
            <a:endParaRPr lang="en-US" sz="2800" dirty="0" smtClean="0">
              <a:latin typeface="Traditional Arabic" pitchFamily="18" charset="-78"/>
              <a:cs typeface="Traditional Arabic" pitchFamily="18" charset="-78"/>
            </a:endParaRPr>
          </a:p>
        </p:txBody>
      </p:sp>
    </p:spTree>
    <p:extLst>
      <p:ext uri="{BB962C8B-B14F-4D97-AF65-F5344CB8AC3E}">
        <p14:creationId xmlns:p14="http://schemas.microsoft.com/office/powerpoint/2010/main" val="318014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499992" y="274638"/>
            <a:ext cx="4186808"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4000" b="1" dirty="0" smtClean="0">
                <a:solidFill>
                  <a:schemeClr val="tx2">
                    <a:lumMod val="60000"/>
                    <a:lumOff val="40000"/>
                  </a:schemeClr>
                </a:solidFill>
                <a:latin typeface="Traditional Arabic" pitchFamily="18" charset="-78"/>
                <a:cs typeface="Traditional Arabic" pitchFamily="18" charset="-78"/>
              </a:rPr>
              <a:t>نشاط 1/4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pic>
        <p:nvPicPr>
          <p:cNvPr id="5" name="صورة 4"/>
          <p:cNvPicPr/>
          <p:nvPr/>
        </p:nvPicPr>
        <p:blipFill>
          <a:blip r:embed="rId2" cstate="print">
            <a:extLst>
              <a:ext uri="{28A0092B-C50C-407E-A947-70E740481C1C}">
                <a14:useLocalDpi xmlns:a14="http://schemas.microsoft.com/office/drawing/2010/main" val="0"/>
              </a:ext>
            </a:extLst>
          </a:blip>
          <a:stretch>
            <a:fillRect/>
          </a:stretch>
        </p:blipFill>
        <p:spPr>
          <a:xfrm>
            <a:off x="2146661" y="3861591"/>
            <a:ext cx="4464495" cy="2099097"/>
          </a:xfrm>
          <a:prstGeom prst="rect">
            <a:avLst/>
          </a:prstGeom>
        </p:spPr>
      </p:pic>
      <p:sp>
        <p:nvSpPr>
          <p:cNvPr id="6" name="مربع نص 5"/>
          <p:cNvSpPr txBox="1"/>
          <p:nvPr/>
        </p:nvSpPr>
        <p:spPr>
          <a:xfrm>
            <a:off x="1763688" y="1916832"/>
            <a:ext cx="5987504" cy="461665"/>
          </a:xfrm>
          <a:prstGeom prst="rect">
            <a:avLst/>
          </a:prstGeom>
          <a:noFill/>
        </p:spPr>
        <p:txBody>
          <a:bodyPr wrap="square" rtlCol="1">
            <a:spAutoFit/>
          </a:bodyPr>
          <a:lstStyle/>
          <a:p>
            <a:pPr algn="ctr"/>
            <a:r>
              <a:rPr lang="ar-SA" sz="2400" b="1" dirty="0" smtClean="0">
                <a:latin typeface="Traditional Arabic" pitchFamily="18" charset="-78"/>
                <a:cs typeface="Traditional Arabic" pitchFamily="18" charset="-78"/>
              </a:rPr>
              <a:t>أذكري أربعة من فوائد توظيف الحوسبة السحابية في التعليم ؟</a:t>
            </a:r>
            <a:endParaRPr lang="ar-SA" sz="24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44685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 وتقدم الحوسبة السحابية للتعليم الالكتروني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عنصر نائب للمحتوى 2"/>
          <p:cNvSpPr>
            <a:spLocks noGrp="1"/>
          </p:cNvSpPr>
          <p:nvPr>
            <p:ph idx="1"/>
          </p:nvPr>
        </p:nvSpPr>
        <p:spPr>
          <a:xfrm>
            <a:off x="441853" y="1628800"/>
            <a:ext cx="8229600" cy="4572000"/>
          </a:xfrm>
        </p:spPr>
        <p:txBody>
          <a:bodyPr>
            <a:normAutofit/>
          </a:bodyPr>
          <a:lstStyle/>
          <a:p>
            <a:pPr algn="r" rtl="1"/>
            <a:r>
              <a:rPr lang="ar-SA" dirty="0" smtClean="0">
                <a:latin typeface="Traditional Arabic" pitchFamily="18" charset="-78"/>
                <a:cs typeface="Traditional Arabic" pitchFamily="18" charset="-78"/>
              </a:rPr>
              <a:t>1-تشجيع  التعاون والتواصل:</a:t>
            </a:r>
            <a:endParaRPr lang="en-US" dirty="0" smtClean="0">
              <a:latin typeface="Traditional Arabic" pitchFamily="18" charset="-78"/>
              <a:cs typeface="Traditional Arabic" pitchFamily="18" charset="-78"/>
            </a:endParaRPr>
          </a:p>
          <a:p>
            <a:pPr algn="r" rtl="1">
              <a:buNone/>
            </a:pPr>
            <a:r>
              <a:rPr lang="ar-SA" dirty="0" smtClean="0">
                <a:latin typeface="Traditional Arabic" pitchFamily="18" charset="-78"/>
                <a:cs typeface="Traditional Arabic" pitchFamily="18" charset="-78"/>
              </a:rPr>
              <a:t>  </a:t>
            </a:r>
            <a:r>
              <a:rPr lang="ar-IQ" dirty="0" smtClean="0">
                <a:latin typeface="Traditional Arabic" pitchFamily="18" charset="-78"/>
                <a:cs typeface="Traditional Arabic" pitchFamily="18" charset="-78"/>
              </a:rPr>
              <a:t>تشجع الحوسبة السحابية التعاون بين المتعلمين والمعلمين وغيرهم في الأوساط الأكاديمية. لأنه من السهل الوصول إلى الملفات، يمكن لمستخدمين مختلفين إجراء تغييرات على اي المستند، مثل خطط الإدارة أو المشاريع الدراسية. وسيكون من السهل جدا للمدرس أن يقترح تعديلات على مقال او واجب قدمه الطالب. كل ما يحتاج القيام به هو الوصول إلى ملف الطالب في السحابة، حفظ تعليقاته، وإخطار الطالب عن طريق النظام. لا مزيد من المواد الورقية ولا داعي لمراسلات متعددة عن طريق البريد الإلكتروني، كل شيء يتم دمجه في نظام واحد ليسهل الوصول إليه.</a:t>
            </a:r>
            <a:endParaRPr lang="en-US" dirty="0">
              <a:latin typeface="Traditional Arabic" pitchFamily="18" charset="-78"/>
              <a:cs typeface="Traditional Arabic" pitchFamily="18" charset="-78"/>
            </a:endParaRPr>
          </a:p>
        </p:txBody>
      </p:sp>
    </p:spTree>
    <p:extLst>
      <p:ext uri="{BB962C8B-B14F-4D97-AF65-F5344CB8AC3E}">
        <p14:creationId xmlns:p14="http://schemas.microsoft.com/office/powerpoint/2010/main" val="38032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a:spLocks noGrp="1"/>
          </p:cNvSpPr>
          <p:nvPr>
            <p:ph idx="1"/>
          </p:nvPr>
        </p:nvSpPr>
        <p:spPr>
          <a:xfrm>
            <a:off x="381000" y="1091224"/>
            <a:ext cx="8305800" cy="6226208"/>
          </a:xfrm>
        </p:spPr>
        <p:txBody>
          <a:bodyPr>
            <a:normAutofit/>
          </a:bodyPr>
          <a:lstStyle/>
          <a:p>
            <a:pPr>
              <a:buNone/>
            </a:pPr>
            <a:r>
              <a:rPr lang="ar-SA" dirty="0" smtClean="0">
                <a:latin typeface="Traditional Arabic" pitchFamily="18" charset="-78"/>
                <a:cs typeface="Traditional Arabic" pitchFamily="18" charset="-78"/>
              </a:rPr>
              <a:t> </a:t>
            </a:r>
            <a:endParaRPr lang="en-US" dirty="0" smtClean="0">
              <a:latin typeface="Traditional Arabic" pitchFamily="18" charset="-78"/>
              <a:cs typeface="Traditional Arabic" pitchFamily="18" charset="-78"/>
            </a:endParaRPr>
          </a:p>
          <a:p>
            <a:pPr algn="r" rtl="1">
              <a:buNone/>
            </a:pPr>
            <a:r>
              <a:rPr lang="ar-SA" dirty="0" smtClean="0">
                <a:latin typeface="Traditional Arabic" pitchFamily="18" charset="-78"/>
                <a:cs typeface="Traditional Arabic" pitchFamily="18" charset="-78"/>
              </a:rPr>
              <a:t> 2-</a:t>
            </a:r>
            <a:r>
              <a:rPr lang="ar-IQ" dirty="0" smtClean="0">
                <a:latin typeface="Traditional Arabic" pitchFamily="18" charset="-78"/>
                <a:cs typeface="Traditional Arabic" pitchFamily="18" charset="-78"/>
              </a:rPr>
              <a:t>تكلفة المواد:</a:t>
            </a:r>
            <a:endParaRPr lang="en-US" dirty="0" smtClean="0">
              <a:latin typeface="Traditional Arabic" pitchFamily="18" charset="-78"/>
              <a:cs typeface="Traditional Arabic" pitchFamily="18" charset="-78"/>
            </a:endParaRPr>
          </a:p>
          <a:p>
            <a:pPr algn="r" rtl="1">
              <a:buNone/>
            </a:pPr>
            <a:r>
              <a:rPr lang="ar-SA" dirty="0" smtClean="0">
                <a:latin typeface="Traditional Arabic" pitchFamily="18" charset="-78"/>
                <a:cs typeface="Traditional Arabic" pitchFamily="18" charset="-78"/>
              </a:rPr>
              <a:t>    </a:t>
            </a:r>
            <a:r>
              <a:rPr lang="ar-IQ" dirty="0" smtClean="0">
                <a:latin typeface="Traditional Arabic" pitchFamily="18" charset="-78"/>
                <a:cs typeface="Traditional Arabic" pitchFamily="18" charset="-78"/>
              </a:rPr>
              <a:t>لأن سحابة توفر الكثير من الموارد والخدمات المشتركة، فإنها ستمكن الاساتذة والطلبة من تقليل الانفاق على المواد المختلفة اذ يمكن للأستاذ ان يقوم بتحميل المحاضرات الى السحابة وبذلك تنتفي الحاجة الى الكتب والمحاضرات الورقية وتقلل من تكاليف الطباعة والاستنساخ. كل ما يحتاجه الطالب عندها هو جهاز حاسوب يمكنه من الوصول الى المواد الدراسية المختلفة على السحابة.</a:t>
            </a:r>
            <a:endParaRPr lang="en-US" dirty="0" smtClean="0">
              <a:latin typeface="Traditional Arabic" pitchFamily="18" charset="-78"/>
              <a:cs typeface="Traditional Arabic" pitchFamily="18" charset="-78"/>
            </a:endParaRPr>
          </a:p>
          <a:p>
            <a:pPr algn="r" rtl="1">
              <a:buNone/>
            </a:pPr>
            <a:r>
              <a:rPr lang="ar-SA" dirty="0" smtClean="0">
                <a:latin typeface="Traditional Arabic" pitchFamily="18" charset="-78"/>
                <a:cs typeface="Traditional Arabic" pitchFamily="18" charset="-78"/>
              </a:rPr>
              <a:t> 3-</a:t>
            </a:r>
            <a:r>
              <a:rPr lang="ar-IQ" dirty="0" smtClean="0">
                <a:latin typeface="Traditional Arabic" pitchFamily="18" charset="-78"/>
                <a:cs typeface="Traditional Arabic" pitchFamily="18" charset="-78"/>
              </a:rPr>
              <a:t>حفظ السجلات:</a:t>
            </a:r>
            <a:endParaRPr lang="en-US" dirty="0" smtClean="0">
              <a:latin typeface="Traditional Arabic" pitchFamily="18" charset="-78"/>
              <a:cs typeface="Traditional Arabic" pitchFamily="18" charset="-78"/>
            </a:endParaRPr>
          </a:p>
          <a:p>
            <a:pPr algn="r" rtl="1">
              <a:buNone/>
            </a:pPr>
            <a:r>
              <a:rPr lang="ar-SA" dirty="0" smtClean="0">
                <a:latin typeface="Traditional Arabic" pitchFamily="18" charset="-78"/>
                <a:cs typeface="Traditional Arabic" pitchFamily="18" charset="-78"/>
              </a:rPr>
              <a:t>    </a:t>
            </a:r>
            <a:r>
              <a:rPr lang="ar-IQ" dirty="0" smtClean="0">
                <a:latin typeface="Traditional Arabic" pitchFamily="18" charset="-78"/>
                <a:cs typeface="Traditional Arabic" pitchFamily="18" charset="-78"/>
              </a:rPr>
              <a:t>يمكن للمدرسين والطلاب اللجوء إلى فحص سجلات السحابة عند حصول اي خلاف او مشكلة. اذ يمكن ببساطة التحقق من سجلات الدخول والقاء نظرة على الملفات التي تم تحميلها والتأكد ما اذا كانت الواجبات قدمت متأخرة مثلا او احتوت على مادة علمية مسروقة.</a:t>
            </a:r>
            <a:endParaRPr lang="en-US" dirty="0" smtClean="0">
              <a:latin typeface="Traditional Arabic" pitchFamily="18" charset="-78"/>
              <a:cs typeface="Traditional Arabic" pitchFamily="18" charset="-78"/>
            </a:endParaRPr>
          </a:p>
          <a:p>
            <a:pPr algn="r" rtl="1"/>
            <a:endParaRPr lang="en-US" dirty="0">
              <a:latin typeface="Traditional Arabic" pitchFamily="18" charset="-78"/>
              <a:cs typeface="Traditional Arabic" pitchFamily="18" charset="-78"/>
            </a:endParaRPr>
          </a:p>
        </p:txBody>
      </p:sp>
    </p:spTree>
    <p:extLst>
      <p:ext uri="{BB962C8B-B14F-4D97-AF65-F5344CB8AC3E}">
        <p14:creationId xmlns:p14="http://schemas.microsoft.com/office/powerpoint/2010/main" val="663661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611560" y="2132856"/>
            <a:ext cx="8153400" cy="3193488"/>
          </a:xfrm>
        </p:spPr>
        <p:txBody>
          <a:bodyPr>
            <a:normAutofit lnSpcReduction="10000"/>
          </a:bodyPr>
          <a:lstStyle/>
          <a:p>
            <a:pPr rtl="1">
              <a:buNone/>
            </a:pPr>
            <a:r>
              <a:rPr lang="ar-SA" dirty="0" smtClean="0">
                <a:latin typeface="Traditional Arabic" pitchFamily="18" charset="-78"/>
                <a:cs typeface="Traditional Arabic" pitchFamily="18" charset="-78"/>
              </a:rPr>
              <a:t> </a:t>
            </a:r>
            <a:endParaRPr lang="en-US" dirty="0" smtClean="0">
              <a:latin typeface="Traditional Arabic" pitchFamily="18" charset="-78"/>
              <a:cs typeface="Traditional Arabic" pitchFamily="18" charset="-78"/>
            </a:endParaRPr>
          </a:p>
          <a:p>
            <a:pPr algn="r" rtl="1">
              <a:buNone/>
            </a:pPr>
            <a:r>
              <a:rPr lang="ar-SA" sz="2800" dirty="0" smtClean="0">
                <a:latin typeface="Traditional Arabic" pitchFamily="18" charset="-78"/>
                <a:cs typeface="Traditional Arabic" pitchFamily="18" charset="-78"/>
              </a:rPr>
              <a:t>4</a:t>
            </a:r>
            <a:r>
              <a:rPr lang="ar-IQ" sz="2800" dirty="0" smtClean="0">
                <a:latin typeface="Traditional Arabic" pitchFamily="18" charset="-78"/>
                <a:cs typeface="Traditional Arabic" pitchFamily="18" charset="-78"/>
              </a:rPr>
              <a:t>-وسائل الراحة :</a:t>
            </a:r>
            <a:endParaRPr lang="en-US" sz="2800" dirty="0" smtClean="0">
              <a:latin typeface="Traditional Arabic" pitchFamily="18" charset="-78"/>
              <a:cs typeface="Traditional Arabic" pitchFamily="18" charset="-78"/>
            </a:endParaRPr>
          </a:p>
          <a:p>
            <a:pPr algn="r" rtl="1">
              <a:buNone/>
            </a:pPr>
            <a:r>
              <a:rPr lang="ar-SA" sz="2800" dirty="0" smtClean="0">
                <a:latin typeface="Traditional Arabic" pitchFamily="18" charset="-78"/>
                <a:cs typeface="Traditional Arabic" pitchFamily="18" charset="-78"/>
              </a:rPr>
              <a:t>  </a:t>
            </a:r>
            <a:r>
              <a:rPr lang="ar-IQ" sz="2800" dirty="0" smtClean="0">
                <a:latin typeface="Traditional Arabic" pitchFamily="18" charset="-78"/>
                <a:cs typeface="Traditional Arabic" pitchFamily="18" charset="-78"/>
              </a:rPr>
              <a:t>الحوسبة السحابية تقدم للطلاب والمعلمين على حد سواء تجربة تعليمية أكثر ملاءمة وكفاءة. السحابة تحتفظ بكل شيء في مكان واحد: سجلات الصف ، الحضور، الواجبات، المناهج التدريسية وغيرها. الجميع يمكنهم الدخول الى النظام والوصول الى المواد المختلفة وهذه العملية ذات فائدة اكبر للطلبة الذين يدرسون عن طريق الانترنت والذين يحتاجون إلى المرونة من أجل أن ينجحوا في اكمال برنامجهم التعليمي.</a:t>
            </a:r>
            <a:endParaRPr lang="en-US" sz="2800" dirty="0" smtClean="0">
              <a:latin typeface="Traditional Arabic" pitchFamily="18" charset="-78"/>
              <a:cs typeface="Traditional Arabic" pitchFamily="18" charset="-78"/>
            </a:endParaRPr>
          </a:p>
          <a:p>
            <a:pPr algn="r" rtl="1"/>
            <a:endParaRPr lang="en-US" dirty="0">
              <a:latin typeface="Traditional Arabic" pitchFamily="18" charset="-78"/>
              <a:cs typeface="Traditional Arabic" pitchFamily="18" charset="-78"/>
            </a:endParaRPr>
          </a:p>
        </p:txBody>
      </p:sp>
    </p:spTree>
    <p:extLst>
      <p:ext uri="{BB962C8B-B14F-4D97-AF65-F5344CB8AC3E}">
        <p14:creationId xmlns:p14="http://schemas.microsoft.com/office/powerpoint/2010/main" val="2145513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الاستفادة من الحوسبة السحابية في المؤسسات التعليمية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عنصر نائب للمحتوى 2"/>
          <p:cNvSpPr>
            <a:spLocks noGrp="1"/>
          </p:cNvSpPr>
          <p:nvPr>
            <p:ph idx="1"/>
          </p:nvPr>
        </p:nvSpPr>
        <p:spPr>
          <a:xfrm>
            <a:off x="590872" y="1700808"/>
            <a:ext cx="8229600" cy="4572000"/>
          </a:xfrm>
        </p:spPr>
        <p:txBody>
          <a:bodyPr>
            <a:normAutofit/>
          </a:bodyPr>
          <a:lstStyle/>
          <a:p>
            <a:pPr algn="r" rtl="1"/>
            <a:r>
              <a:rPr lang="ar-SA" dirty="0" smtClean="0">
                <a:latin typeface="Traditional Arabic" pitchFamily="18" charset="-78"/>
                <a:cs typeface="Traditional Arabic" pitchFamily="18" charset="-78"/>
              </a:rPr>
              <a:t>يقوم العديد من الأفراد والجامعات والشركات والدول حالياً بالاستفادة من الإنترنت بالفعل، وذلك من خلال تطوير التعليم عبر التحول الديمقراطي لقطاع المعلومات، وإتاحة إمكانية النمو الاقتصادي من خلال التجارة الإلكترونية، وتسريع عجلة الابتكار في مجال الأعمال من خلال تمكــين المزيد من التعاون".</a:t>
            </a:r>
            <a:endParaRPr lang="en-US" dirty="0" smtClean="0">
              <a:latin typeface="Traditional Arabic" pitchFamily="18" charset="-78"/>
              <a:cs typeface="Traditional Arabic" pitchFamily="18" charset="-78"/>
            </a:endParaRPr>
          </a:p>
          <a:p>
            <a:pPr algn="r" rtl="1"/>
            <a:r>
              <a:rPr lang="ar-SA" dirty="0" smtClean="0">
                <a:latin typeface="Traditional Arabic" pitchFamily="18" charset="-78"/>
                <a:cs typeface="Traditional Arabic" pitchFamily="18" charset="-78"/>
              </a:rPr>
              <a:t>على الرغم من استخدام الكليات والجامعات منذ سنوات للعديد من التطبيقات المستندة إلى الحوسبة السحابية (مثل البريد الإلكتروني)، إلا أنه من الواضح أن الحوسبة السحابية تتطور بسرعة كبيرة إلى نموذج لتخزين البيانات وتبادلها. تتوقع شركة "غارتنر" </a:t>
            </a:r>
            <a:r>
              <a:rPr lang="en-US" dirty="0" smtClean="0">
                <a:latin typeface="Traditional Arabic" pitchFamily="18" charset="-78"/>
                <a:cs typeface="Traditional Arabic" pitchFamily="18" charset="-78"/>
              </a:rPr>
              <a:t>Gartner</a:t>
            </a:r>
            <a:r>
              <a:rPr lang="ar-SA" dirty="0" smtClean="0">
                <a:latin typeface="Traditional Arabic" pitchFamily="18" charset="-78"/>
                <a:cs typeface="Traditional Arabic" pitchFamily="18" charset="-78"/>
              </a:rPr>
              <a:t> للأبحاث التكنولوجية أن أكثر من 50٪ من الشركات العالمية ستتجه لتخزين البيانات السرية في سحابة عامة بحلول نهاية عام 2016. فالحوسبة السحابية أثبت نفسها كاتجاهات تكنولوجية وجدت لتبقى.</a:t>
            </a:r>
            <a:endParaRPr lang="en-US" dirty="0" smtClean="0">
              <a:latin typeface="Traditional Arabic" pitchFamily="18" charset="-78"/>
              <a:cs typeface="Traditional Arabic" pitchFamily="18" charset="-78"/>
            </a:endParaRPr>
          </a:p>
          <a:p>
            <a:pPr algn="r" rtl="1"/>
            <a:endParaRPr lang="en-US" dirty="0">
              <a:latin typeface="Traditional Arabic" pitchFamily="18" charset="-78"/>
              <a:cs typeface="Traditional Arabic" pitchFamily="18" charset="-78"/>
            </a:endParaRPr>
          </a:p>
        </p:txBody>
      </p:sp>
    </p:spTree>
    <p:extLst>
      <p:ext uri="{BB962C8B-B14F-4D97-AF65-F5344CB8AC3E}">
        <p14:creationId xmlns:p14="http://schemas.microsoft.com/office/powerpoint/2010/main" val="41722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457200" y="1882808"/>
            <a:ext cx="8229600" cy="2914344"/>
          </a:xfrm>
        </p:spPr>
        <p:txBody>
          <a:bodyPr/>
          <a:lstStyle/>
          <a:p>
            <a:pPr algn="r" rtl="1"/>
            <a:r>
              <a:rPr lang="ar-SA" dirty="0" smtClean="0">
                <a:latin typeface="Traditional Arabic" pitchFamily="18" charset="-78"/>
                <a:cs typeface="Traditional Arabic" pitchFamily="18" charset="-78"/>
              </a:rPr>
              <a:t>تدرك مؤسسات التعليم العالي أن تبني أحدث التقنيات والحلول هو أمر أساسي لزيادة القدرة التنافسية والاحتفاظ بالطلاب. تساعد الحوسبة السحابية على تخفيض النفقات التي تذهب لشراء الأجهزة والبرمجيات أو الصيانة. كما أن الحوسبة السحابية تزود الجامعات بمراكز بيانات افتراضية في متناول الجميع من أعضاء هيئة التدريس والموظفين والطلاب، في أي وقت أو أي مكان يتواجدون فيه.</a:t>
            </a:r>
            <a:endParaRPr lang="en-US" dirty="0" smtClean="0">
              <a:latin typeface="Traditional Arabic" pitchFamily="18" charset="-78"/>
              <a:cs typeface="Traditional Arabic" pitchFamily="18" charset="-78"/>
            </a:endParaRPr>
          </a:p>
          <a:p>
            <a:pPr algn="r" rtl="1"/>
            <a:endParaRPr lang="en-US" dirty="0">
              <a:latin typeface="Traditional Arabic" pitchFamily="18" charset="-78"/>
              <a:cs typeface="Traditional Arabic" pitchFamily="18" charset="-78"/>
            </a:endParaRPr>
          </a:p>
        </p:txBody>
      </p:sp>
    </p:spTree>
    <p:extLst>
      <p:ext uri="{BB962C8B-B14F-4D97-AF65-F5344CB8AC3E}">
        <p14:creationId xmlns:p14="http://schemas.microsoft.com/office/powerpoint/2010/main" val="3481857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95536" y="332656"/>
            <a:ext cx="8291264"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وتضيف الباحثات أنه من الممكن للحوسبة السحابية مساعدة الكليات والجامعات على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6" name="مستطيل مستدير الزوايا 5"/>
          <p:cNvSpPr/>
          <p:nvPr/>
        </p:nvSpPr>
        <p:spPr>
          <a:xfrm>
            <a:off x="395536" y="1556792"/>
            <a:ext cx="8424936" cy="475252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p>
        </p:txBody>
      </p:sp>
      <p:sp>
        <p:nvSpPr>
          <p:cNvPr id="8" name="عنصر نائب للمحتوى 2"/>
          <p:cNvSpPr>
            <a:spLocks noGrp="1"/>
          </p:cNvSpPr>
          <p:nvPr>
            <p:ph idx="1"/>
          </p:nvPr>
        </p:nvSpPr>
        <p:spPr>
          <a:xfrm>
            <a:off x="323528" y="1628800"/>
            <a:ext cx="8229600" cy="4572000"/>
          </a:xfrm>
        </p:spPr>
        <p:txBody>
          <a:bodyPr>
            <a:noAutofit/>
          </a:bodyPr>
          <a:lstStyle/>
          <a:p>
            <a:pPr algn="r" rtl="1">
              <a:buNone/>
            </a:pPr>
            <a:r>
              <a:rPr lang="ar-SA" sz="2800" dirty="0" smtClean="0">
                <a:latin typeface="Traditional Arabic" pitchFamily="18" charset="-78"/>
                <a:cs typeface="Traditional Arabic" pitchFamily="18" charset="-78"/>
              </a:rPr>
              <a:t>1-  استيعاب تبعيات الزيادة السريعة في استخدام الجهاز المحمول.</a:t>
            </a:r>
            <a:endParaRPr lang="en-US" sz="2800" dirty="0" smtClean="0">
              <a:latin typeface="Traditional Arabic" pitchFamily="18" charset="-78"/>
              <a:cs typeface="Traditional Arabic" pitchFamily="18" charset="-78"/>
            </a:endParaRPr>
          </a:p>
          <a:p>
            <a:pPr algn="r" rtl="1">
              <a:buNone/>
            </a:pPr>
            <a:r>
              <a:rPr lang="ar-SA" sz="2800" dirty="0" smtClean="0">
                <a:latin typeface="Traditional Arabic" pitchFamily="18" charset="-78"/>
                <a:cs typeface="Traditional Arabic" pitchFamily="18" charset="-78"/>
              </a:rPr>
              <a:t>2- تخزين كميات موسعة من البيانات الحساسة والمعلومات التي يمكن الوصول إليها بسهولة.</a:t>
            </a:r>
            <a:endParaRPr lang="en-US" sz="2800" dirty="0" smtClean="0">
              <a:latin typeface="Traditional Arabic" pitchFamily="18" charset="-78"/>
              <a:cs typeface="Traditional Arabic" pitchFamily="18" charset="-78"/>
            </a:endParaRPr>
          </a:p>
          <a:p>
            <a:pPr algn="r" rtl="1">
              <a:buNone/>
            </a:pPr>
            <a:r>
              <a:rPr lang="ar-SA" sz="2800" dirty="0" smtClean="0">
                <a:latin typeface="Traditional Arabic" pitchFamily="18" charset="-78"/>
                <a:cs typeface="Traditional Arabic" pitchFamily="18" charset="-78"/>
              </a:rPr>
              <a:t> 3- البقاء مع المستجدات (على سبيل المثال توفير مستودع رقمي للطلاب داخل الجامعة لتخزين ملاحظات الفصل و المذكرات والمشاريع).     </a:t>
            </a:r>
            <a:endParaRPr lang="en-US" sz="2800" dirty="0" smtClean="0">
              <a:latin typeface="Traditional Arabic" pitchFamily="18" charset="-78"/>
              <a:cs typeface="Traditional Arabic" pitchFamily="18" charset="-78"/>
            </a:endParaRPr>
          </a:p>
          <a:p>
            <a:pPr algn="r" rtl="1">
              <a:buNone/>
            </a:pPr>
            <a:r>
              <a:rPr lang="ar-SA" sz="2800" dirty="0" smtClean="0">
                <a:latin typeface="Traditional Arabic" pitchFamily="18" charset="-78"/>
                <a:cs typeface="Traditional Arabic" pitchFamily="18" charset="-78"/>
              </a:rPr>
              <a:t>4-الحصول على أحدث البرامج وتحديثات التطبيقات.</a:t>
            </a:r>
            <a:endParaRPr lang="en-US" sz="2800" dirty="0" smtClean="0">
              <a:latin typeface="Traditional Arabic" pitchFamily="18" charset="-78"/>
              <a:cs typeface="Traditional Arabic" pitchFamily="18" charset="-78"/>
            </a:endParaRPr>
          </a:p>
          <a:p>
            <a:pPr algn="r" rtl="1">
              <a:buNone/>
            </a:pPr>
            <a:r>
              <a:rPr lang="ar-SA" sz="2800" dirty="0" smtClean="0">
                <a:latin typeface="Traditional Arabic" pitchFamily="18" charset="-78"/>
                <a:cs typeface="Traditional Arabic" pitchFamily="18" charset="-78"/>
              </a:rPr>
              <a:t>5-   تبسيط عمليات القيد والقبول في الجامعات والتي هي عمليات التي مكلفة ومضيعة للوقت</a:t>
            </a:r>
            <a:endParaRPr lang="en-US" sz="2800" dirty="0" smtClean="0">
              <a:latin typeface="Traditional Arabic" pitchFamily="18" charset="-78"/>
              <a:cs typeface="Traditional Arabic" pitchFamily="18" charset="-78"/>
            </a:endParaRPr>
          </a:p>
          <a:p>
            <a:pPr algn="r" rtl="1">
              <a:buNone/>
            </a:pPr>
            <a:r>
              <a:rPr lang="ar-SA" sz="2800" dirty="0" smtClean="0">
                <a:latin typeface="Traditional Arabic" pitchFamily="18" charset="-78"/>
                <a:cs typeface="Traditional Arabic" pitchFamily="18" charset="-78"/>
              </a:rPr>
              <a:t>6-   النزوع إلى الاشتراكات مع توافر قابلية التطوير وتوفير خيارات.</a:t>
            </a:r>
            <a:endParaRPr lang="en-US" sz="2800" dirty="0" smtClean="0">
              <a:latin typeface="Traditional Arabic" pitchFamily="18" charset="-78"/>
              <a:cs typeface="Traditional Arabic" pitchFamily="18" charset="-78"/>
            </a:endParaRPr>
          </a:p>
          <a:p>
            <a:pPr algn="r"/>
            <a:endParaRPr lang="en-US"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6305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000"/>
                                        <p:tgtEl>
                                          <p:spTgt spid="8">
                                            <p:txEl>
                                              <p:pRg st="1" end="1"/>
                                            </p:txEl>
                                          </p:spTgt>
                                        </p:tgtEl>
                                      </p:cBhvr>
                                    </p:animEffect>
                                    <p:anim calcmode="lin" valueType="num">
                                      <p:cBhvr>
                                        <p:cTn id="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1000"/>
                                        <p:tgtEl>
                                          <p:spTgt spid="8">
                                            <p:txEl>
                                              <p:pRg st="2" end="2"/>
                                            </p:txEl>
                                          </p:spTgt>
                                        </p:tgtEl>
                                      </p:cBhvr>
                                    </p:animEffect>
                                    <p:anim calcmode="lin" valueType="num">
                                      <p:cBhvr>
                                        <p:cTn id="2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1000"/>
                                        <p:tgtEl>
                                          <p:spTgt spid="8">
                                            <p:txEl>
                                              <p:pRg st="3" end="3"/>
                                            </p:txEl>
                                          </p:spTgt>
                                        </p:tgtEl>
                                      </p:cBhvr>
                                    </p:animEffect>
                                    <p:anim calcmode="lin" valueType="num">
                                      <p:cBhvr>
                                        <p:cTn id="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1000"/>
                                        <p:tgtEl>
                                          <p:spTgt spid="8">
                                            <p:txEl>
                                              <p:pRg st="4" end="4"/>
                                            </p:txEl>
                                          </p:spTgt>
                                        </p:tgtEl>
                                      </p:cBhvr>
                                    </p:animEffect>
                                    <p:anim calcmode="lin" valueType="num">
                                      <p:cBhvr>
                                        <p:cTn id="4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fade">
                                      <p:cBhvr>
                                        <p:cTn id="48" dur="1000"/>
                                        <p:tgtEl>
                                          <p:spTgt spid="8">
                                            <p:txEl>
                                              <p:pRg st="5" end="5"/>
                                            </p:txEl>
                                          </p:spTgt>
                                        </p:tgtEl>
                                      </p:cBhvr>
                                    </p:animEffect>
                                    <p:anim calcmode="lin" valueType="num">
                                      <p:cBhvr>
                                        <p:cTn id="4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استطلاعات مجلة ايدج تك ( يتبع )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Content Placeholder 2"/>
          <p:cNvSpPr>
            <a:spLocks noGrp="1"/>
          </p:cNvSpPr>
          <p:nvPr>
            <p:ph idx="1"/>
          </p:nvPr>
        </p:nvSpPr>
        <p:spPr>
          <a:xfrm>
            <a:off x="4417640" y="1196752"/>
            <a:ext cx="4330824" cy="4572000"/>
          </a:xfrm>
        </p:spPr>
        <p:txBody>
          <a:bodyPr>
            <a:noAutofit/>
          </a:bodyPr>
          <a:lstStyle/>
          <a:p>
            <a:pPr algn="r" rtl="1">
              <a:lnSpc>
                <a:spcPct val="150000"/>
              </a:lnSpc>
            </a:pPr>
            <a:r>
              <a:rPr lang="ar-SA" sz="2800" dirty="0" smtClean="0">
                <a:latin typeface="Traditional Arabic" pitchFamily="18" charset="-78"/>
                <a:cs typeface="Traditional Arabic" pitchFamily="18" charset="-78"/>
              </a:rPr>
              <a:t>6% من الكليات تحتفظ بسحابات معتمدة على التكنولوجيا.</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28% من الكليات يطبقون الحوسبة السحابية.</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29% من الكليات يخططون لاعتماد سحابة.</a:t>
            </a:r>
            <a:endParaRPr lang="en-US" sz="2800" dirty="0" smtClean="0">
              <a:latin typeface="Traditional Arabic" pitchFamily="18" charset="-78"/>
              <a:cs typeface="Traditional Arabic" pitchFamily="18" charset="-78"/>
            </a:endParaRPr>
          </a:p>
          <a:p>
            <a:pPr algn="r" rtl="1">
              <a:lnSpc>
                <a:spcPct val="150000"/>
              </a:lnSpc>
            </a:pPr>
            <a:r>
              <a:rPr lang="ar-SA" sz="2800" dirty="0" smtClean="0">
                <a:latin typeface="Traditional Arabic" pitchFamily="18" charset="-78"/>
                <a:cs typeface="Traditional Arabic" pitchFamily="18" charset="-78"/>
              </a:rPr>
              <a:t>32% من الكليات في مرحلة اكتشاف الحوسبة السحابية.</a:t>
            </a:r>
            <a:endParaRPr lang="en-US" sz="2800" dirty="0" smtClean="0">
              <a:latin typeface="Traditional Arabic" pitchFamily="18" charset="-78"/>
              <a:cs typeface="Traditional Arabic" pitchFamily="18" charset="-78"/>
            </a:endParaRPr>
          </a:p>
          <a:p>
            <a:pPr algn="r" rtl="1">
              <a:lnSpc>
                <a:spcPct val="150000"/>
              </a:lnSpc>
              <a:buNone/>
            </a:pPr>
            <a:endParaRPr lang="en-US" sz="2800" dirty="0">
              <a:latin typeface="Traditional Arabic" pitchFamily="18" charset="-78"/>
              <a:cs typeface="Traditional Arabic" pitchFamily="18" charset="-78"/>
            </a:endParaRPr>
          </a:p>
        </p:txBody>
      </p:sp>
      <p:graphicFrame>
        <p:nvGraphicFramePr>
          <p:cNvPr id="6" name="Chart 3"/>
          <p:cNvGraphicFramePr/>
          <p:nvPr/>
        </p:nvGraphicFramePr>
        <p:xfrm>
          <a:off x="304800" y="1828800"/>
          <a:ext cx="42672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162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r>
              <a:rPr lang="ar-SA" sz="3200" dirty="0">
                <a:latin typeface="Traditional Arabic" pitchFamily="18" charset="-78"/>
                <a:cs typeface="Traditional Arabic" pitchFamily="18" charset="-78"/>
              </a:rPr>
              <a:t>إلا أن تطبيقات الحوسبة السحابية لم تظهر بشكل فعلي إلا في بدايات عام 2000 عندما قامت شركة مايكروسوفت بتوسيع مفهوم استخدام البرمجيات من خلال شبكة الويب تبعتها بعد ذلك العديد من الشركات، إلا أن أكثر الشركات التي لعبت دورا هاما في  مجال الحوسبة السحابية هي شركة جوجل " </a:t>
            </a:r>
            <a:r>
              <a:rPr lang="ar-SA" sz="3200" baseline="30000" dirty="0">
                <a:latin typeface="Traditional Arabic" pitchFamily="18" charset="-78"/>
                <a:cs typeface="Traditional Arabic" pitchFamily="18" charset="-78"/>
              </a:rPr>
              <a:t>3</a:t>
            </a:r>
            <a:r>
              <a:rPr lang="ar-SA" sz="3200" dirty="0">
                <a:latin typeface="Traditional Arabic" pitchFamily="18" charset="-78"/>
                <a:cs typeface="Traditional Arabic" pitchFamily="18" charset="-78"/>
              </a:rPr>
              <a:t> التي قامت بإطلاق العديد من الخدمات التي تعتمد علي هذه التقنية بل لم تكتف شركة جوجل بإطلاق خدمات للاستفادة من هذه التقنية فقط بل أطلقت في عام 2009 نظام تشغيل متكامل للحاسبات يعمل من خلال مفهوم الحوسبة السحابية . </a:t>
            </a:r>
            <a:endParaRPr lang="en-US" sz="3200" dirty="0">
              <a:latin typeface="Traditional Arabic" pitchFamily="18" charset="-78"/>
              <a:cs typeface="Traditional Arabic" pitchFamily="18" charset="-78"/>
            </a:endParaRPr>
          </a:p>
          <a:p>
            <a:endParaRPr lang="ar-SA" sz="3200" dirty="0"/>
          </a:p>
        </p:txBody>
      </p:sp>
      <p:sp>
        <p:nvSpPr>
          <p:cNvPr id="5" name="عنوان 1"/>
          <p:cNvSpPr>
            <a:spLocks noGrp="1"/>
          </p:cNvSpPr>
          <p:nvPr>
            <p:ph type="title"/>
          </p:nvPr>
        </p:nvSpPr>
        <p:spPr>
          <a:xfrm>
            <a:off x="4499992" y="274638"/>
            <a:ext cx="4186808" cy="1426170"/>
          </a:xfrm>
        </p:spPr>
        <p:txBody>
          <a:bodyPr>
            <a:noAutofit/>
          </a:bodyPr>
          <a:lstStyle/>
          <a:p>
            <a:pPr algn="r"/>
            <a:r>
              <a:rPr lang="ar-SA" sz="4000" b="1" dirty="0" smtClean="0">
                <a:solidFill>
                  <a:schemeClr val="tx2">
                    <a:lumMod val="60000"/>
                    <a:lumOff val="40000"/>
                  </a:schemeClr>
                </a:solidFill>
                <a:latin typeface="Traditional Arabic" pitchFamily="18" charset="-78"/>
                <a:cs typeface="Traditional Arabic" pitchFamily="18" charset="-78"/>
              </a:rPr>
              <a:t>نشأة الحوسبة السحابية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6311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استطلاعات مجلة ايدج تك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5" name="Content Placeholder 2"/>
          <p:cNvSpPr>
            <a:spLocks noGrp="1"/>
          </p:cNvSpPr>
          <p:nvPr>
            <p:ph idx="1"/>
          </p:nvPr>
        </p:nvSpPr>
        <p:spPr>
          <a:xfrm>
            <a:off x="457200" y="1882808"/>
            <a:ext cx="8229600" cy="4572000"/>
          </a:xfrm>
        </p:spPr>
        <p:txBody>
          <a:bodyPr>
            <a:normAutofit/>
          </a:bodyPr>
          <a:lstStyle/>
          <a:p>
            <a:pPr algn="r" rtl="1">
              <a:lnSpc>
                <a:spcPct val="150000"/>
              </a:lnSpc>
            </a:pPr>
            <a:r>
              <a:rPr lang="ar-SA" sz="2800" dirty="0" smtClean="0">
                <a:latin typeface="Traditional Arabic" pitchFamily="18" charset="-78"/>
                <a:cs typeface="Traditional Arabic" pitchFamily="18" charset="-78"/>
              </a:rPr>
              <a:t>كما أن الاستطلاعات تشير إلى أنه بحلول عام 2020 سيركز التعليم العالي بقوة على التكنولوجيا التي تركز على حلول التقنية والمنهجيات السحابية مثل:</a:t>
            </a:r>
            <a:endParaRPr lang="en-US" sz="2800" dirty="0" smtClean="0">
              <a:latin typeface="Traditional Arabic" pitchFamily="18" charset="-78"/>
              <a:cs typeface="Traditional Arabic" pitchFamily="18" charset="-78"/>
            </a:endParaRPr>
          </a:p>
          <a:p>
            <a:pPr lvl="1" algn="r" rtl="1">
              <a:lnSpc>
                <a:spcPct val="150000"/>
              </a:lnSpc>
            </a:pPr>
            <a:r>
              <a:rPr lang="ar-SA" sz="2800" dirty="0" smtClean="0">
                <a:latin typeface="Traditional Arabic" pitchFamily="18" charset="-78"/>
                <a:cs typeface="Traditional Arabic" pitchFamily="18" charset="-78"/>
              </a:rPr>
              <a:t>عقد المؤتمرات</a:t>
            </a:r>
            <a:r>
              <a:rPr lang="ar-EG" sz="2800" dirty="0" smtClean="0">
                <a:latin typeface="Traditional Arabic" pitchFamily="18" charset="-78"/>
                <a:cs typeface="Traditional Arabic" pitchFamily="18" charset="-78"/>
              </a:rPr>
              <a:t>.</a:t>
            </a:r>
            <a:endParaRPr lang="en-US" sz="2800" dirty="0" smtClean="0">
              <a:latin typeface="Traditional Arabic" pitchFamily="18" charset="-78"/>
              <a:cs typeface="Traditional Arabic" pitchFamily="18" charset="-78"/>
            </a:endParaRPr>
          </a:p>
          <a:p>
            <a:pPr lvl="1" algn="r" rtl="1">
              <a:lnSpc>
                <a:spcPct val="150000"/>
              </a:lnSpc>
            </a:pPr>
            <a:r>
              <a:rPr lang="ar-SA" sz="2800" dirty="0" smtClean="0">
                <a:latin typeface="Traditional Arabic" pitchFamily="18" charset="-78"/>
                <a:cs typeface="Traditional Arabic" pitchFamily="18" charset="-78"/>
              </a:rPr>
              <a:t>التعلم عن بعد</a:t>
            </a:r>
            <a:r>
              <a:rPr lang="ar-EG" sz="2800" dirty="0" smtClean="0">
                <a:latin typeface="Traditional Arabic" pitchFamily="18" charset="-78"/>
                <a:cs typeface="Traditional Arabic" pitchFamily="18" charset="-78"/>
              </a:rPr>
              <a:t>.</a:t>
            </a:r>
            <a:endParaRPr lang="en-US" sz="2800" dirty="0" smtClean="0">
              <a:latin typeface="Traditional Arabic" pitchFamily="18" charset="-78"/>
              <a:cs typeface="Traditional Arabic" pitchFamily="18" charset="-78"/>
            </a:endParaRPr>
          </a:p>
          <a:p>
            <a:pPr lvl="1" algn="r" rtl="1">
              <a:lnSpc>
                <a:spcPct val="150000"/>
              </a:lnSpc>
            </a:pPr>
            <a:r>
              <a:rPr lang="ar-SA" sz="2800" dirty="0" smtClean="0">
                <a:latin typeface="Traditional Arabic" pitchFamily="18" charset="-78"/>
                <a:cs typeface="Traditional Arabic" pitchFamily="18" charset="-78"/>
              </a:rPr>
              <a:t>الفصول الهجينة </a:t>
            </a:r>
            <a:r>
              <a:rPr lang="en-US" sz="2800" dirty="0" smtClean="0">
                <a:latin typeface="Traditional Arabic" pitchFamily="18" charset="-78"/>
                <a:cs typeface="Traditional Arabic" pitchFamily="18" charset="-78"/>
              </a:rPr>
              <a:t>Hybrid classes</a:t>
            </a:r>
            <a:r>
              <a:rPr lang="ar-SA" sz="2800" dirty="0" smtClean="0">
                <a:latin typeface="Traditional Arabic" pitchFamily="18" charset="-78"/>
                <a:cs typeface="Traditional Arabic" pitchFamily="18" charset="-78"/>
              </a:rPr>
              <a:t> (التعلم عبر الإنترنت وخارج الحرم الجامعي)</a:t>
            </a:r>
            <a:r>
              <a:rPr lang="ar-EG" sz="2800" dirty="0" smtClean="0">
                <a:latin typeface="Traditional Arabic" pitchFamily="18" charset="-78"/>
                <a:cs typeface="Traditional Arabic" pitchFamily="18" charset="-78"/>
              </a:rPr>
              <a:t>.</a:t>
            </a:r>
            <a:endParaRPr lang="en-US" sz="2800" dirty="0" smtClean="0">
              <a:latin typeface="Traditional Arabic" pitchFamily="18" charset="-78"/>
              <a:cs typeface="Traditional Arabic" pitchFamily="18" charset="-78"/>
            </a:endParaRPr>
          </a:p>
          <a:p>
            <a:pPr algn="r" rtl="1">
              <a:lnSpc>
                <a:spcPct val="150000"/>
              </a:lnSpc>
            </a:pPr>
            <a:endParaRPr lang="en-US"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39009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logo_1445615846.gif"/>
          <p:cNvPicPr>
            <a:picLocks noChangeAspect="1"/>
          </p:cNvPicPr>
          <p:nvPr/>
        </p:nvPicPr>
        <p:blipFill>
          <a:blip r:embed="rId2" cstate="print"/>
          <a:stretch>
            <a:fillRect/>
          </a:stretch>
        </p:blipFill>
        <p:spPr>
          <a:xfrm>
            <a:off x="467544" y="4725144"/>
            <a:ext cx="2053565" cy="1550443"/>
          </a:xfrm>
          <a:prstGeom prst="rect">
            <a:avLst/>
          </a:prstGeom>
        </p:spPr>
      </p:pic>
      <p:sp>
        <p:nvSpPr>
          <p:cNvPr id="5" name="عنوان 1"/>
          <p:cNvSpPr txBox="1">
            <a:spLocks/>
          </p:cNvSpPr>
          <p:nvPr/>
        </p:nvSpPr>
        <p:spPr>
          <a:xfrm>
            <a:off x="1331640" y="-9939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tx2">
                    <a:lumMod val="60000"/>
                    <a:lumOff val="40000"/>
                  </a:schemeClr>
                </a:solidFill>
                <a:latin typeface="Traditional Arabic" pitchFamily="18" charset="-78"/>
                <a:cs typeface="Traditional Arabic" pitchFamily="18" charset="-78"/>
              </a:rPr>
              <a:t>تحديات توظيف الحوسبة السحابية في التعليم :</a:t>
            </a:r>
          </a:p>
          <a:p>
            <a:pPr algn="r"/>
            <a:r>
              <a:rPr lang="ar-SA" sz="3200" b="1" dirty="0" smtClean="0">
                <a:solidFill>
                  <a:schemeClr val="tx2">
                    <a:lumMod val="60000"/>
                    <a:lumOff val="40000"/>
                  </a:schemeClr>
                </a:solidFill>
                <a:latin typeface="Traditional Arabic" pitchFamily="18" charset="-78"/>
                <a:cs typeface="Traditional Arabic" pitchFamily="18" charset="-78"/>
              </a:rPr>
              <a:t> </a:t>
            </a:r>
            <a:endParaRPr lang="ar-SA" sz="2800" dirty="0">
              <a:solidFill>
                <a:schemeClr val="tx2">
                  <a:lumMod val="60000"/>
                  <a:lumOff val="40000"/>
                </a:schemeClr>
              </a:solidFill>
              <a:latin typeface="Traditional Arabic" pitchFamily="18" charset="-78"/>
              <a:cs typeface="Traditional Arabic" pitchFamily="18" charset="-78"/>
            </a:endParaRPr>
          </a:p>
        </p:txBody>
      </p:sp>
      <p:sp>
        <p:nvSpPr>
          <p:cNvPr id="6" name="Content Placeholder 2"/>
          <p:cNvSpPr>
            <a:spLocks noGrp="1"/>
          </p:cNvSpPr>
          <p:nvPr>
            <p:ph idx="1"/>
          </p:nvPr>
        </p:nvSpPr>
        <p:spPr>
          <a:xfrm>
            <a:off x="467544" y="1556792"/>
            <a:ext cx="8229600" cy="4572000"/>
          </a:xfrm>
        </p:spPr>
        <p:txBody>
          <a:bodyPr>
            <a:normAutofit/>
          </a:bodyPr>
          <a:lstStyle/>
          <a:p>
            <a:pPr lvl="0" algn="r" rtl="1">
              <a:lnSpc>
                <a:spcPct val="150000"/>
              </a:lnSpc>
            </a:pPr>
            <a:r>
              <a:rPr lang="ar-SA" sz="2800" b="1" dirty="0" smtClean="0">
                <a:latin typeface="Traditional Arabic" pitchFamily="18" charset="-78"/>
                <a:cs typeface="Traditional Arabic" pitchFamily="18" charset="-78"/>
              </a:rPr>
              <a:t>1_</a:t>
            </a:r>
            <a:r>
              <a:rPr lang="ar-IQ" sz="2800" b="1" dirty="0" smtClean="0">
                <a:latin typeface="Traditional Arabic" pitchFamily="18" charset="-78"/>
                <a:cs typeface="Traditional Arabic" pitchFamily="18" charset="-78"/>
              </a:rPr>
              <a:t>التهديدات الأمنية :</a:t>
            </a:r>
            <a:r>
              <a:rPr lang="ar-IQ" sz="2800" dirty="0" smtClean="0">
                <a:latin typeface="Traditional Arabic" pitchFamily="18" charset="-78"/>
                <a:cs typeface="Traditional Arabic" pitchFamily="18" charset="-78"/>
              </a:rPr>
              <a:t> حيث تعد هذه التهديدات من العقبات الرئيسية التي تواجه الحوسبة السحابية وتتمثل في فقدان الخصوصية ، والعبث وتسرب البيانات الحساسة ؛ لذلك يجب أن يكون هناك عدد من المتطلبات الأمنية المرضية في أنظمة السحابة ، حتى يتم حماية البيانات من مثل هذه المخاطر وتشتمل هذه المتطلبات على التالي : </a:t>
            </a:r>
            <a:endParaRPr lang="en-US" sz="2800" dirty="0" smtClean="0">
              <a:latin typeface="Traditional Arabic" pitchFamily="18" charset="-78"/>
              <a:cs typeface="Traditional Arabic" pitchFamily="18" charset="-78"/>
            </a:endParaRPr>
          </a:p>
          <a:p>
            <a:pPr algn="r" rtl="1">
              <a:lnSpc>
                <a:spcPct val="150000"/>
              </a:lnSpc>
            </a:pPr>
            <a:endParaRPr lang="ar-EG" sz="2800" dirty="0" smtClean="0">
              <a:latin typeface="Traditional Arabic" pitchFamily="18" charset="-78"/>
              <a:cs typeface="Traditional Arabic" pitchFamily="18" charset="-78"/>
            </a:endParaRPr>
          </a:p>
          <a:p>
            <a:pPr algn="r" rtl="1">
              <a:lnSpc>
                <a:spcPct val="150000"/>
              </a:lnSpc>
            </a:pPr>
            <a:endParaRPr lang="ar-EG" sz="2800" dirty="0" smtClean="0">
              <a:latin typeface="Traditional Arabic" pitchFamily="18" charset="-78"/>
              <a:cs typeface="Traditional Arabic" pitchFamily="18" charset="-78"/>
            </a:endParaRPr>
          </a:p>
          <a:p>
            <a:pPr algn="r" rtl="1">
              <a:lnSpc>
                <a:spcPct val="150000"/>
              </a:lnSpc>
            </a:pPr>
            <a:endParaRPr lang="en-US"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50675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319110" y="1210742"/>
            <a:ext cx="735516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3200" b="1" dirty="0" smtClean="0">
                <a:solidFill>
                  <a:schemeClr val="accent1"/>
                </a:solidFill>
                <a:latin typeface="Traditional Arabic" pitchFamily="18" charset="-78"/>
                <a:cs typeface="Traditional Arabic" pitchFamily="18" charset="-78"/>
              </a:rPr>
              <a:t>وتشتمل هذه المتطلبات ( التهديدات الأمنية ) على التالي :</a:t>
            </a:r>
          </a:p>
          <a:p>
            <a:pPr algn="r"/>
            <a:r>
              <a:rPr lang="ar-SA" sz="3200" b="1" dirty="0" smtClean="0">
                <a:solidFill>
                  <a:schemeClr val="accent1"/>
                </a:solidFill>
                <a:latin typeface="Traditional Arabic" pitchFamily="18" charset="-78"/>
                <a:cs typeface="Traditional Arabic" pitchFamily="18" charset="-78"/>
              </a:rPr>
              <a:t> </a:t>
            </a:r>
            <a:endParaRPr lang="ar-SA" sz="2800" dirty="0">
              <a:solidFill>
                <a:schemeClr val="accent1"/>
              </a:solidFill>
              <a:latin typeface="Traditional Arabic" pitchFamily="18" charset="-78"/>
              <a:cs typeface="Traditional Arabic" pitchFamily="18" charset="-78"/>
            </a:endParaRPr>
          </a:p>
        </p:txBody>
      </p:sp>
      <p:sp>
        <p:nvSpPr>
          <p:cNvPr id="5" name="عنصر نائب للمحتوى 2"/>
          <p:cNvSpPr>
            <a:spLocks noGrp="1"/>
          </p:cNvSpPr>
          <p:nvPr>
            <p:ph idx="1"/>
          </p:nvPr>
        </p:nvSpPr>
        <p:spPr>
          <a:xfrm>
            <a:off x="457200" y="2286000"/>
            <a:ext cx="8229600" cy="4572000"/>
          </a:xfrm>
        </p:spPr>
        <p:txBody>
          <a:bodyPr>
            <a:normAutofit/>
          </a:bodyPr>
          <a:lstStyle/>
          <a:p>
            <a:pPr lvl="0" algn="r" rtl="1"/>
            <a:r>
              <a:rPr lang="ar-IQ" sz="2800" b="1" dirty="0" smtClean="0">
                <a:latin typeface="Traditional Arabic" pitchFamily="18" charset="-78"/>
                <a:cs typeface="Traditional Arabic" pitchFamily="18" charset="-78"/>
              </a:rPr>
              <a:t>تحديد الهوية والموثوقية :</a:t>
            </a:r>
            <a:r>
              <a:rPr lang="ar-IQ" sz="2800" dirty="0" smtClean="0">
                <a:latin typeface="Traditional Arabic" pitchFamily="18" charset="-78"/>
                <a:cs typeface="Traditional Arabic" pitchFamily="18" charset="-78"/>
              </a:rPr>
              <a:t> يجب أن يقوم مزود خدمة السحابة بإنشاء الحسابات الخاصة بالمستخدمين؛ حتى يتم إجراء المصادقة على الدخول بصورة فردية ، ويتم ذلك من خلال استخدام اسم المستخدم وكلمة المرور</a:t>
            </a:r>
            <a:endParaRPr lang="en-US" sz="2800" dirty="0" smtClean="0">
              <a:latin typeface="Traditional Arabic" pitchFamily="18" charset="-78"/>
              <a:cs typeface="Traditional Arabic" pitchFamily="18" charset="-78"/>
            </a:endParaRPr>
          </a:p>
          <a:p>
            <a:pPr lvl="0" algn="r" rtl="1"/>
            <a:r>
              <a:rPr lang="ar-IQ" sz="2800" b="1" dirty="0" smtClean="0">
                <a:latin typeface="Traditional Arabic" pitchFamily="18" charset="-78"/>
                <a:cs typeface="Traditional Arabic" pitchFamily="18" charset="-78"/>
              </a:rPr>
              <a:t>التراخيص :</a:t>
            </a:r>
            <a:r>
              <a:rPr lang="ar-IQ" sz="2800" dirty="0" smtClean="0">
                <a:latin typeface="Traditional Arabic" pitchFamily="18" charset="-78"/>
                <a:cs typeface="Traditional Arabic" pitchFamily="18" charset="-78"/>
              </a:rPr>
              <a:t> يجب أن يتم حماية ملكية الموارد؛ لذا يجب أن يكون لدى كل مستخدم امتيازات معينة تستند على حساباتهم </a:t>
            </a:r>
            <a:endParaRPr lang="en-US" sz="2800" dirty="0" smtClean="0">
              <a:latin typeface="Traditional Arabic" pitchFamily="18" charset="-78"/>
              <a:cs typeface="Traditional Arabic" pitchFamily="18" charset="-78"/>
            </a:endParaRPr>
          </a:p>
          <a:p>
            <a:pPr lvl="0" algn="r" rtl="1"/>
            <a:r>
              <a:rPr lang="ar-IQ" sz="2800" b="1" dirty="0" smtClean="0">
                <a:latin typeface="Traditional Arabic" pitchFamily="18" charset="-78"/>
                <a:cs typeface="Traditional Arabic" pitchFamily="18" charset="-78"/>
              </a:rPr>
              <a:t>النزاهة والسرية :</a:t>
            </a:r>
            <a:r>
              <a:rPr lang="ar-IQ" sz="2800" dirty="0" smtClean="0">
                <a:latin typeface="Traditional Arabic" pitchFamily="18" charset="-78"/>
                <a:cs typeface="Traditional Arabic" pitchFamily="18" charset="-78"/>
              </a:rPr>
              <a:t> يجب أن يتم استخدام تقنيات التشفير من أجل حماية البيانات الحساسة الخاصة بالمؤسسة .</a:t>
            </a:r>
            <a:endParaRPr lang="en-US" sz="2800" dirty="0" smtClean="0">
              <a:latin typeface="Traditional Arabic" pitchFamily="18" charset="-78"/>
              <a:cs typeface="Traditional Arabic" pitchFamily="18" charset="-78"/>
            </a:endParaRPr>
          </a:p>
          <a:p>
            <a:pPr algn="r" rtl="1"/>
            <a:endParaRPr lang="en-US"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9546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4" name="عنصر نائب للمحتوى 2"/>
          <p:cNvSpPr>
            <a:spLocks noGrp="1"/>
          </p:cNvSpPr>
          <p:nvPr>
            <p:ph idx="1"/>
          </p:nvPr>
        </p:nvSpPr>
        <p:spPr>
          <a:xfrm>
            <a:off x="467544" y="1556792"/>
            <a:ext cx="8305800" cy="6150008"/>
          </a:xfrm>
        </p:spPr>
        <p:txBody>
          <a:bodyPr>
            <a:normAutofit/>
          </a:bodyPr>
          <a:lstStyle/>
          <a:p>
            <a:pPr lvl="0" algn="r" rtl="1"/>
            <a:r>
              <a:rPr lang="ar-SA" sz="2800" b="1" dirty="0" smtClean="0">
                <a:latin typeface="Traditional Arabic" pitchFamily="18" charset="-78"/>
                <a:cs typeface="Traditional Arabic" pitchFamily="18" charset="-78"/>
              </a:rPr>
              <a:t>2_</a:t>
            </a:r>
            <a:r>
              <a:rPr lang="ar-IQ" sz="2800" b="1" dirty="0" smtClean="0">
                <a:latin typeface="Traditional Arabic" pitchFamily="18" charset="-78"/>
                <a:cs typeface="Traditional Arabic" pitchFamily="18" charset="-78"/>
              </a:rPr>
              <a:t>فقدان البيانات :</a:t>
            </a:r>
            <a:r>
              <a:rPr lang="ar-IQ" sz="2800" dirty="0" smtClean="0">
                <a:latin typeface="Traditional Arabic" pitchFamily="18" charset="-78"/>
                <a:cs typeface="Traditional Arabic" pitchFamily="18" charset="-78"/>
              </a:rPr>
              <a:t> </a:t>
            </a:r>
            <a:endParaRPr lang="ar-SA" sz="2800" dirty="0" smtClean="0">
              <a:latin typeface="Traditional Arabic" pitchFamily="18" charset="-78"/>
              <a:cs typeface="Traditional Arabic" pitchFamily="18" charset="-78"/>
            </a:endParaRPr>
          </a:p>
          <a:p>
            <a:pPr lvl="0" algn="r" rtl="1"/>
            <a:r>
              <a:rPr lang="ar-IQ" sz="3200" dirty="0" smtClean="0">
                <a:latin typeface="Traditional Arabic" pitchFamily="18" charset="-78"/>
                <a:cs typeface="Traditional Arabic" pitchFamily="18" charset="-78"/>
              </a:rPr>
              <a:t>طالما أن الملفات توضع في مركز البيانات الخاص بالسحابة ، فهذا يعني أن البيانات كلها مركزه في منطقه واحده من الشبكة ، وقد يحصل عطل؛ مما يؤدي إلى توقف مزود الخدمة عن العمل ، ويعني ذلك أن جميع الأعمال سوف تتوقف ريثما يتم إصلاح العطل . </a:t>
            </a:r>
            <a:endParaRPr lang="en-US" sz="3200" dirty="0" smtClean="0">
              <a:latin typeface="Traditional Arabic" pitchFamily="18" charset="-78"/>
              <a:cs typeface="Traditional Arabic" pitchFamily="18" charset="-78"/>
            </a:endParaRPr>
          </a:p>
          <a:p>
            <a:pPr lvl="0" algn="r" rtl="1"/>
            <a:r>
              <a:rPr lang="ar-SA" sz="2800" b="1" dirty="0" smtClean="0">
                <a:latin typeface="Traditional Arabic" pitchFamily="18" charset="-78"/>
                <a:cs typeface="Traditional Arabic" pitchFamily="18" charset="-78"/>
              </a:rPr>
              <a:t>3_</a:t>
            </a:r>
            <a:r>
              <a:rPr lang="ar-IQ" sz="2800" b="1" dirty="0" smtClean="0">
                <a:latin typeface="Traditional Arabic" pitchFamily="18" charset="-78"/>
                <a:cs typeface="Traditional Arabic" pitchFamily="18" charset="-78"/>
              </a:rPr>
              <a:t>العمل بالحوسبة السحابية مرتبط بالاتصال بالإنترنت :</a:t>
            </a:r>
            <a:r>
              <a:rPr lang="ar-IQ" sz="2800" dirty="0" smtClean="0">
                <a:latin typeface="Traditional Arabic" pitchFamily="18" charset="-78"/>
                <a:cs typeface="Traditional Arabic" pitchFamily="18" charset="-78"/>
              </a:rPr>
              <a:t> </a:t>
            </a:r>
            <a:endParaRPr lang="ar-SA" sz="2800" dirty="0" smtClean="0">
              <a:latin typeface="Traditional Arabic" pitchFamily="18" charset="-78"/>
              <a:cs typeface="Traditional Arabic" pitchFamily="18" charset="-78"/>
            </a:endParaRPr>
          </a:p>
          <a:p>
            <a:pPr lvl="0" algn="r" rtl="1"/>
            <a:r>
              <a:rPr lang="ar-IQ" sz="3200" dirty="0" smtClean="0">
                <a:latin typeface="Traditional Arabic" pitchFamily="18" charset="-78"/>
                <a:cs typeface="Traditional Arabic" pitchFamily="18" charset="-78"/>
              </a:rPr>
              <a:t>فإذا لم يكن هناك اتصال بشبكة الإنترنت ، فهذا يعني عدم التمكن من الدخول إلى الملفات والتطبيقات ؛ وبالتالي عدم أداء الأعمال بالإضافة إلى سرعة الإنترنت الضعيفة فقد تعوق العمل على السحابة .</a:t>
            </a:r>
            <a:endParaRPr lang="en-US" sz="3200" dirty="0" smtClean="0">
              <a:latin typeface="Traditional Arabic" pitchFamily="18" charset="-78"/>
              <a:cs typeface="Traditional Arabic" pitchFamily="18" charset="-78"/>
            </a:endParaRPr>
          </a:p>
          <a:p>
            <a:pPr algn="r" rtl="1"/>
            <a:endParaRPr lang="en-US"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882413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499992" y="274638"/>
            <a:ext cx="4186808"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4000" b="1" dirty="0" smtClean="0">
                <a:solidFill>
                  <a:schemeClr val="tx2">
                    <a:lumMod val="60000"/>
                    <a:lumOff val="40000"/>
                  </a:schemeClr>
                </a:solidFill>
                <a:latin typeface="Traditional Arabic" pitchFamily="18" charset="-78"/>
                <a:cs typeface="Traditional Arabic" pitchFamily="18" charset="-78"/>
              </a:rPr>
              <a:t>نشاط 1/5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pic>
        <p:nvPicPr>
          <p:cNvPr id="5" name="صورة 4" descr="fdf9a7c6c639310acd787a05d199350c.jpg"/>
          <p:cNvPicPr>
            <a:picLocks noChangeAspect="1"/>
          </p:cNvPicPr>
          <p:nvPr/>
        </p:nvPicPr>
        <p:blipFill>
          <a:blip r:embed="rId2" cstate="print"/>
          <a:stretch>
            <a:fillRect/>
          </a:stretch>
        </p:blipFill>
        <p:spPr>
          <a:xfrm flipH="1">
            <a:off x="3190991" y="3717032"/>
            <a:ext cx="2893177" cy="1800200"/>
          </a:xfrm>
          <a:prstGeom prst="rect">
            <a:avLst/>
          </a:prstGeom>
        </p:spPr>
      </p:pic>
      <p:sp>
        <p:nvSpPr>
          <p:cNvPr id="6" name="مربع نص 5"/>
          <p:cNvSpPr txBox="1"/>
          <p:nvPr/>
        </p:nvSpPr>
        <p:spPr>
          <a:xfrm>
            <a:off x="1403648" y="1916832"/>
            <a:ext cx="6347544" cy="461665"/>
          </a:xfrm>
          <a:prstGeom prst="rect">
            <a:avLst/>
          </a:prstGeom>
          <a:noFill/>
        </p:spPr>
        <p:txBody>
          <a:bodyPr wrap="square" rtlCol="1">
            <a:spAutoFit/>
          </a:bodyPr>
          <a:lstStyle/>
          <a:p>
            <a:pPr algn="ctr"/>
            <a:r>
              <a:rPr lang="ar-SA" sz="2400" b="1" dirty="0" smtClean="0">
                <a:latin typeface="Traditional Arabic" pitchFamily="18" charset="-78"/>
                <a:cs typeface="Traditional Arabic" pitchFamily="18" charset="-78"/>
              </a:rPr>
              <a:t>يوجد عدد من المتطلبات الأمنية المرضية في أنظمة السحابة أذكريها ؟ </a:t>
            </a:r>
            <a:endParaRPr lang="ar-SA" sz="24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190322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499992" y="274638"/>
            <a:ext cx="4186808" cy="1426170"/>
          </a:xfrm>
        </p:spPr>
        <p:txBody>
          <a:bodyPr>
            <a:noAutofit/>
          </a:bodyPr>
          <a:lstStyle/>
          <a:p>
            <a:pPr algn="r"/>
            <a:r>
              <a:rPr lang="ar-SA" sz="4000" b="1" dirty="0" smtClean="0">
                <a:solidFill>
                  <a:schemeClr val="tx2">
                    <a:lumMod val="60000"/>
                    <a:lumOff val="40000"/>
                  </a:schemeClr>
                </a:solidFill>
                <a:latin typeface="Traditional Arabic" pitchFamily="18" charset="-78"/>
                <a:cs typeface="Traditional Arabic" pitchFamily="18" charset="-78"/>
              </a:rPr>
              <a:t>مفهوم السحابة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sp>
        <p:nvSpPr>
          <p:cNvPr id="5" name="مستطيل 4"/>
          <p:cNvSpPr/>
          <p:nvPr/>
        </p:nvSpPr>
        <p:spPr>
          <a:xfrm>
            <a:off x="467544" y="1484784"/>
            <a:ext cx="8316416" cy="1569660"/>
          </a:xfrm>
          <a:prstGeom prst="rect">
            <a:avLst/>
          </a:prstGeom>
        </p:spPr>
        <p:txBody>
          <a:bodyPr wrap="square">
            <a:spAutoFit/>
          </a:bodyPr>
          <a:lstStyle/>
          <a:p>
            <a:r>
              <a:rPr lang="ar-SA" sz="3200" dirty="0" smtClean="0">
                <a:latin typeface="Traditional Arabic" pitchFamily="18" charset="-78"/>
                <a:cs typeface="Traditional Arabic" pitchFamily="18" charset="-78"/>
              </a:rPr>
              <a:t>هي أنموذج لتوفير وصول مناسب ودائم في أي وقت ومن أي جهاز إلى الشبكة لمشاركة مجموعة كبيرة من المصادر الحاسوبية والتي يمكن نشرها وتوفيرها بأدنى مجهود أو تفاعل ع موفر الخدمة .(سيد،2013م، ص21) </a:t>
            </a:r>
            <a:endParaRPr lang="en-US" sz="3200" dirty="0">
              <a:latin typeface="Traditional Arabic" pitchFamily="18" charset="-78"/>
              <a:cs typeface="Traditional Arabic" pitchFamily="18" charset="-78"/>
            </a:endParaRPr>
          </a:p>
        </p:txBody>
      </p:sp>
      <p:pic>
        <p:nvPicPr>
          <p:cNvPr id="6" name="صورة 5"/>
          <p:cNvPicPr/>
          <p:nvPr/>
        </p:nvPicPr>
        <p:blipFill>
          <a:blip r:embed="rId2" cstate="print">
            <a:extLst>
              <a:ext uri="{28A0092B-C50C-407E-A947-70E740481C1C}">
                <a14:useLocalDpi xmlns:a14="http://schemas.microsoft.com/office/drawing/2010/main" val="0"/>
              </a:ext>
            </a:extLst>
          </a:blip>
          <a:stretch>
            <a:fillRect/>
          </a:stretch>
        </p:blipFill>
        <p:spPr>
          <a:xfrm>
            <a:off x="323528" y="2738405"/>
            <a:ext cx="1422916" cy="1093158"/>
          </a:xfrm>
          <a:prstGeom prst="rect">
            <a:avLst/>
          </a:prstGeom>
        </p:spPr>
      </p:pic>
      <p:sp>
        <p:nvSpPr>
          <p:cNvPr id="7" name="عنوان 1"/>
          <p:cNvSpPr txBox="1">
            <a:spLocks/>
          </p:cNvSpPr>
          <p:nvPr/>
        </p:nvSpPr>
        <p:spPr>
          <a:xfrm>
            <a:off x="4067944" y="3284984"/>
            <a:ext cx="4794515" cy="955788"/>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endParaRPr lang="ar-SA" sz="4000" b="1" dirty="0" smtClean="0">
              <a:solidFill>
                <a:schemeClr val="tx2"/>
              </a:solidFill>
              <a:latin typeface="Traditional Arabic" pitchFamily="18" charset="-78"/>
              <a:cs typeface="Traditional Arabic" pitchFamily="18" charset="-78"/>
            </a:endParaRPr>
          </a:p>
          <a:p>
            <a:pPr algn="r"/>
            <a:endParaRPr lang="ar-SA" sz="4000" b="1" dirty="0">
              <a:solidFill>
                <a:schemeClr val="tx2"/>
              </a:solidFill>
              <a:latin typeface="Traditional Arabic" pitchFamily="18" charset="-78"/>
              <a:cs typeface="Traditional Arabic" pitchFamily="18" charset="-78"/>
            </a:endParaRPr>
          </a:p>
          <a:p>
            <a:pPr algn="r"/>
            <a:r>
              <a:rPr lang="ar-SA" sz="4000" b="1" dirty="0" smtClean="0">
                <a:solidFill>
                  <a:schemeClr val="tx2"/>
                </a:solidFill>
                <a:latin typeface="Traditional Arabic" pitchFamily="18" charset="-78"/>
                <a:cs typeface="Traditional Arabic" pitchFamily="18" charset="-78"/>
              </a:rPr>
              <a:t>مفهوم الحوسبة السحابية  :</a:t>
            </a:r>
            <a:r>
              <a:rPr lang="en-US" sz="3600" dirty="0" smtClean="0">
                <a:solidFill>
                  <a:schemeClr val="tx2"/>
                </a:solidFill>
                <a:latin typeface="Traditional Arabic" pitchFamily="18" charset="-78"/>
                <a:cs typeface="Traditional Arabic" pitchFamily="18" charset="-78"/>
              </a:rPr>
              <a:t/>
            </a:r>
            <a:br>
              <a:rPr lang="en-US" sz="3600" dirty="0" smtClean="0">
                <a:solidFill>
                  <a:schemeClr val="tx2"/>
                </a:solidFill>
                <a:latin typeface="Traditional Arabic" pitchFamily="18" charset="-78"/>
                <a:cs typeface="Traditional Arabic" pitchFamily="18" charset="-78"/>
              </a:rPr>
            </a:br>
            <a:endParaRPr lang="ar-SA" sz="3600" dirty="0">
              <a:solidFill>
                <a:schemeClr val="tx2"/>
              </a:solidFill>
              <a:latin typeface="Traditional Arabic" pitchFamily="18" charset="-78"/>
              <a:cs typeface="Traditional Arabic" pitchFamily="18" charset="-78"/>
            </a:endParaRPr>
          </a:p>
        </p:txBody>
      </p:sp>
      <p:sp>
        <p:nvSpPr>
          <p:cNvPr id="8" name="عنصر نائب للمحتوى 2"/>
          <p:cNvSpPr>
            <a:spLocks noGrp="1"/>
          </p:cNvSpPr>
          <p:nvPr>
            <p:ph idx="1"/>
          </p:nvPr>
        </p:nvSpPr>
        <p:spPr>
          <a:xfrm>
            <a:off x="734888" y="3645024"/>
            <a:ext cx="8229600" cy="1782954"/>
          </a:xfrm>
        </p:spPr>
        <p:txBody>
          <a:bodyPr>
            <a:noAutofit/>
          </a:bodyPr>
          <a:lstStyle/>
          <a:p>
            <a:r>
              <a:rPr lang="ar-SA" sz="3200" dirty="0" smtClean="0">
                <a:latin typeface="Traditional Arabic" pitchFamily="18" charset="-78"/>
                <a:cs typeface="Traditional Arabic" pitchFamily="18" charset="-78"/>
              </a:rPr>
              <a:t>وهي </a:t>
            </a:r>
            <a:r>
              <a:rPr lang="ar-SA" sz="3200" dirty="0">
                <a:latin typeface="Traditional Arabic" pitchFamily="18" charset="-78"/>
                <a:cs typeface="Traditional Arabic" pitchFamily="18" charset="-78"/>
              </a:rPr>
              <a:t>"نقل عملية المعالجة من جهاز المستخدم إلى أجهزة خادمة عبر الإنترنت وحفظ ملفات المستخدم هناك ليستطيع الوصول إليها من أي مكان وأي جهاز ، ولتصبح البرامج مجرد خدمات وكمبيوتر المستخدم مجرد واجهة أو نافذة رقمية ، وغالباً ما تستخدم الأجهزة الخادمة تقنيات الأوساط الافتراضية للسماح لعدة مستخدمين باستخدام الخدمة ذاتها".(حسن وآخرون ، 2013م ، ص7) </a:t>
            </a:r>
            <a:endParaRPr lang="en-US" sz="3200" dirty="0">
              <a:latin typeface="Traditional Arabic" pitchFamily="18" charset="-78"/>
              <a:cs typeface="Traditional Arabic" pitchFamily="18" charset="-78"/>
            </a:endParaRPr>
          </a:p>
          <a:p>
            <a:endParaRPr lang="ar-SA" sz="3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27531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499992" y="274638"/>
            <a:ext cx="4186808" cy="1426170"/>
          </a:xfrm>
        </p:spPr>
        <p:txBody>
          <a:bodyPr>
            <a:noAutofit/>
          </a:bodyPr>
          <a:lstStyle/>
          <a:p>
            <a:pPr algn="r"/>
            <a:r>
              <a:rPr lang="ar-SA" sz="4000" b="1" dirty="0" smtClean="0">
                <a:solidFill>
                  <a:schemeClr val="tx2">
                    <a:lumMod val="60000"/>
                    <a:lumOff val="40000"/>
                  </a:schemeClr>
                </a:solidFill>
                <a:latin typeface="Traditional Arabic" pitchFamily="18" charset="-78"/>
                <a:cs typeface="Traditional Arabic" pitchFamily="18" charset="-78"/>
              </a:rPr>
              <a:t>مفهوم الحوسبة السحابية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sp>
        <p:nvSpPr>
          <p:cNvPr id="5" name="مستطيل 4"/>
          <p:cNvSpPr/>
          <p:nvPr/>
        </p:nvSpPr>
        <p:spPr>
          <a:xfrm>
            <a:off x="539552" y="1568981"/>
            <a:ext cx="8280920" cy="4524315"/>
          </a:xfrm>
          <a:prstGeom prst="rect">
            <a:avLst/>
          </a:prstGeom>
        </p:spPr>
        <p:txBody>
          <a:bodyPr wrap="square">
            <a:spAutoFit/>
          </a:bodyPr>
          <a:lstStyle/>
          <a:p>
            <a:pPr marL="457200" indent="-457200">
              <a:buFont typeface="Arial" pitchFamily="34" charset="0"/>
              <a:buChar char="•"/>
            </a:pPr>
            <a:r>
              <a:rPr lang="ar-SA" sz="3200" dirty="0" smtClean="0">
                <a:latin typeface="Traditional Arabic" pitchFamily="18" charset="-78"/>
                <a:cs typeface="Traditional Arabic" pitchFamily="18" charset="-78"/>
              </a:rPr>
              <a:t>ويمكن تعريف الحوسبة السحابية أنها " تقنية تعتمد على نقل المعالجة و مساحة التخزين الخاصة بالحاسوب إلى ما يسمى السحابة التي يتم الوصول إليها عبر شبكة الإنترنت " . (المصالحي،2013م)</a:t>
            </a:r>
            <a:endParaRPr lang="en-US" sz="3200" dirty="0" smtClean="0">
              <a:latin typeface="Traditional Arabic" pitchFamily="18" charset="-78"/>
              <a:cs typeface="Traditional Arabic" pitchFamily="18" charset="-78"/>
            </a:endParaRPr>
          </a:p>
          <a:p>
            <a:pPr marL="457200" indent="-457200">
              <a:buFont typeface="Arial" pitchFamily="34" charset="0"/>
              <a:buChar char="•"/>
            </a:pPr>
            <a:r>
              <a:rPr lang="ar-SA" sz="3200" dirty="0" smtClean="0">
                <a:latin typeface="Traditional Arabic" pitchFamily="18" charset="-78"/>
                <a:cs typeface="Traditional Arabic" pitchFamily="18" charset="-78"/>
              </a:rPr>
              <a:t>عرف المعهد الوطني للمعايير والتكنولوجيا </a:t>
            </a:r>
            <a:r>
              <a:rPr lang="en-US" sz="3200" dirty="0" smtClean="0">
                <a:latin typeface="Traditional Arabic" pitchFamily="18" charset="-78"/>
                <a:cs typeface="Traditional Arabic" pitchFamily="18" charset="-78"/>
              </a:rPr>
              <a:t> (NIST)</a:t>
            </a:r>
            <a:r>
              <a:rPr lang="ar-SA" sz="3200" dirty="0" smtClean="0">
                <a:latin typeface="Traditional Arabic" pitchFamily="18" charset="-78"/>
                <a:cs typeface="Traditional Arabic" pitchFamily="18" charset="-78"/>
              </a:rPr>
              <a:t> الحوسبة السحابية بأنها" أنموذج تمكين شائع ملائم للوصول على الشبكة بناء على الطلب لمجموعة مشتركة من موارد الحوسبة التي تمت تهيئتها مثل ( الشبكات والخوادم , ووحدات التخزين , والتطبيقات ....) ويمكن توفيرها و اطلاقها بسرعة وبأقل جهد إداري أو تفاعل مع موفر الخدمة".( ترايفيدي , 2013م , ص 18)</a:t>
            </a:r>
            <a:endParaRPr lang="en-US" sz="3200" dirty="0" smtClean="0">
              <a:latin typeface="Traditional Arabic" pitchFamily="18" charset="-78"/>
              <a:cs typeface="Traditional Arabic" pitchFamily="18" charset="-78"/>
            </a:endParaRPr>
          </a:p>
        </p:txBody>
      </p:sp>
    </p:spTree>
    <p:extLst>
      <p:ext uri="{BB962C8B-B14F-4D97-AF65-F5344CB8AC3E}">
        <p14:creationId xmlns:p14="http://schemas.microsoft.com/office/powerpoint/2010/main" val="34986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67544" y="1556792"/>
            <a:ext cx="8280920" cy="1569660"/>
          </a:xfrm>
          <a:prstGeom prst="rect">
            <a:avLst/>
          </a:prstGeom>
        </p:spPr>
        <p:txBody>
          <a:bodyPr wrap="square">
            <a:spAutoFit/>
          </a:bodyPr>
          <a:lstStyle/>
          <a:p>
            <a:pPr marL="457200" indent="-457200">
              <a:buFont typeface="Arial" pitchFamily="34" charset="0"/>
              <a:buChar char="•"/>
            </a:pPr>
            <a:r>
              <a:rPr lang="ar-SA" sz="3200" dirty="0" smtClean="0">
                <a:latin typeface="Traditional Arabic" pitchFamily="18" charset="-78"/>
                <a:cs typeface="Traditional Arabic" pitchFamily="18" charset="-78"/>
              </a:rPr>
              <a:t>وعرفها خفاجة (2010م ) بأنها "تكنولوجيا تعتمد على نقل المعالجة ومساحة التخزين الخاصة بالحاسوب إلى ما يسمى السحابة و هي جهاز خادم يتم الوصول إليه عن طريق الانترنت" </a:t>
            </a:r>
            <a:endParaRPr lang="en-US" sz="3200" dirty="0">
              <a:latin typeface="Traditional Arabic" pitchFamily="18" charset="-78"/>
              <a:cs typeface="Traditional Arabic" pitchFamily="18" charset="-78"/>
            </a:endParaRPr>
          </a:p>
        </p:txBody>
      </p:sp>
      <p:sp>
        <p:nvSpPr>
          <p:cNvPr id="5" name="عنوان 1"/>
          <p:cNvSpPr>
            <a:spLocks noGrp="1"/>
          </p:cNvSpPr>
          <p:nvPr>
            <p:ph type="title"/>
          </p:nvPr>
        </p:nvSpPr>
        <p:spPr>
          <a:xfrm>
            <a:off x="4499992" y="274638"/>
            <a:ext cx="4186808" cy="1426170"/>
          </a:xfrm>
        </p:spPr>
        <p:txBody>
          <a:bodyPr>
            <a:noAutofit/>
          </a:bodyPr>
          <a:lstStyle/>
          <a:p>
            <a:pPr algn="r"/>
            <a:r>
              <a:rPr lang="ar-SA" sz="4000" b="1" dirty="0" smtClean="0">
                <a:solidFill>
                  <a:schemeClr val="tx2">
                    <a:lumMod val="60000"/>
                    <a:lumOff val="40000"/>
                  </a:schemeClr>
                </a:solidFill>
                <a:latin typeface="Traditional Arabic" pitchFamily="18" charset="-78"/>
                <a:cs typeface="Traditional Arabic" pitchFamily="18" charset="-78"/>
              </a:rPr>
              <a:t>مفهوم الحوسبة السحابية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sp>
        <p:nvSpPr>
          <p:cNvPr id="8" name="مستطيل مستدير الزوايا 7"/>
          <p:cNvSpPr/>
          <p:nvPr/>
        </p:nvSpPr>
        <p:spPr>
          <a:xfrm>
            <a:off x="827584" y="3284984"/>
            <a:ext cx="6912768" cy="288032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p>
        </p:txBody>
      </p:sp>
      <p:sp>
        <p:nvSpPr>
          <p:cNvPr id="9" name="عنصر نائب للمحتوى 2"/>
          <p:cNvSpPr>
            <a:spLocks noGrp="1"/>
          </p:cNvSpPr>
          <p:nvPr>
            <p:ph idx="1"/>
          </p:nvPr>
        </p:nvSpPr>
        <p:spPr>
          <a:xfrm>
            <a:off x="1223628" y="3573016"/>
            <a:ext cx="6120680" cy="2448273"/>
          </a:xfrm>
        </p:spPr>
        <p:txBody>
          <a:bodyPr>
            <a:normAutofit fontScale="77500" lnSpcReduction="20000"/>
          </a:bodyPr>
          <a:lstStyle/>
          <a:p>
            <a:r>
              <a:rPr lang="ar-SA" sz="2800" b="1" i="1" u="sng" dirty="0" smtClean="0">
                <a:latin typeface="Traditional Arabic" pitchFamily="18" charset="-78"/>
                <a:cs typeface="Traditional Arabic" pitchFamily="18" charset="-78"/>
              </a:rPr>
              <a:t>وترى الباحثات تعريف الحوسبة السحابية:</a:t>
            </a:r>
            <a:endParaRPr lang="ar-SA" sz="2800" b="1" dirty="0">
              <a:latin typeface="Traditional Arabic" pitchFamily="18" charset="-78"/>
              <a:cs typeface="Traditional Arabic" pitchFamily="18" charset="-78"/>
            </a:endParaRPr>
          </a:p>
          <a:p>
            <a:r>
              <a:rPr lang="ar-SA" sz="2800" dirty="0" smtClean="0">
                <a:latin typeface="Traditional Arabic" pitchFamily="18" charset="-78"/>
                <a:cs typeface="Traditional Arabic" pitchFamily="18" charset="-78"/>
              </a:rPr>
              <a:t>من خلال عرض التعاريف السابقة يتبين أن هناك وجه اختلاف ووجه اتفاق : الاختلاف البعض عرفها على أنها تقنية ,والبعض على أنها خدمة ,والبعض على أنها أنموذج للتقنية </a:t>
            </a:r>
            <a:r>
              <a:rPr lang="ar-SA" sz="2800" dirty="0" smtClean="0">
                <a:latin typeface="Traditional Arabic" pitchFamily="18" charset="-78"/>
                <a:cs typeface="Traditional Arabic" pitchFamily="18" charset="-78"/>
              </a:rPr>
              <a:t>.</a:t>
            </a:r>
          </a:p>
          <a:p>
            <a:r>
              <a:rPr lang="ar-SA" sz="2800" dirty="0" smtClean="0">
                <a:latin typeface="Traditional Arabic" pitchFamily="18" charset="-78"/>
                <a:cs typeface="Traditional Arabic" pitchFamily="18" charset="-78"/>
              </a:rPr>
              <a:t>ويتفقون على أنها  يتم الوصول إلى الحوسبة السحابية عبر شبكة الإنترنت </a:t>
            </a:r>
          </a:p>
          <a:p>
            <a:r>
              <a:rPr lang="ar-SA" sz="2800" dirty="0" smtClean="0">
                <a:latin typeface="Traditional Arabic" pitchFamily="18" charset="-78"/>
                <a:cs typeface="Traditional Arabic" pitchFamily="18" charset="-78"/>
              </a:rPr>
              <a:t>تعريف </a:t>
            </a:r>
            <a:r>
              <a:rPr lang="ar-SA" sz="2800" dirty="0" smtClean="0">
                <a:latin typeface="Traditional Arabic" pitchFamily="18" charset="-78"/>
                <a:cs typeface="Traditional Arabic" pitchFamily="18" charset="-78"/>
              </a:rPr>
              <a:t>الحوسبة السحابية هو عبارة عن </a:t>
            </a:r>
            <a:r>
              <a:rPr lang="ar-SA" sz="2800" dirty="0" smtClean="0">
                <a:latin typeface="Traditional Arabic" pitchFamily="18" charset="-78"/>
                <a:cs typeface="Traditional Arabic" pitchFamily="18" charset="-78"/>
              </a:rPr>
              <a:t>أنموذج تقنية  </a:t>
            </a:r>
            <a:r>
              <a:rPr lang="ar-SA" sz="2800" dirty="0" smtClean="0">
                <a:latin typeface="Traditional Arabic" pitchFamily="18" charset="-78"/>
                <a:cs typeface="Traditional Arabic" pitchFamily="18" charset="-78"/>
              </a:rPr>
              <a:t>يتم الوصل إليها عن طريق شبكة </a:t>
            </a:r>
            <a:r>
              <a:rPr lang="ar-SA" sz="2800" dirty="0" smtClean="0">
                <a:latin typeface="Traditional Arabic" pitchFamily="18" charset="-78"/>
                <a:cs typeface="Traditional Arabic" pitchFamily="18" charset="-78"/>
              </a:rPr>
              <a:t>الإنترنت </a:t>
            </a:r>
            <a:r>
              <a:rPr lang="ar-SA" sz="2800" dirty="0" smtClean="0">
                <a:latin typeface="Traditional Arabic" pitchFamily="18" charset="-78"/>
                <a:cs typeface="Traditional Arabic" pitchFamily="18" charset="-78"/>
              </a:rPr>
              <a:t>تقدم منصات عمل رخيصة ومضمونة عند الطلب والتي يمكن الوصول إليها بطريقة سهله ويسره ".</a:t>
            </a:r>
            <a:endParaRPr lang="ar-SA"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352162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barn(inVertical)">
                                      <p:cBhvr>
                                        <p:cTn id="3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499992" y="274638"/>
            <a:ext cx="4186808"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4000" b="1" dirty="0" smtClean="0">
                <a:solidFill>
                  <a:schemeClr val="tx2">
                    <a:lumMod val="60000"/>
                    <a:lumOff val="40000"/>
                  </a:schemeClr>
                </a:solidFill>
                <a:latin typeface="Traditional Arabic" pitchFamily="18" charset="-78"/>
                <a:cs typeface="Traditional Arabic" pitchFamily="18" charset="-78"/>
              </a:rPr>
              <a:t>نشاط 1/1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pic>
        <p:nvPicPr>
          <p:cNvPr id="5" name="صورة 4" descr="تتتتتتتت.jpg"/>
          <p:cNvPicPr>
            <a:picLocks noChangeAspect="1"/>
          </p:cNvPicPr>
          <p:nvPr/>
        </p:nvPicPr>
        <p:blipFill>
          <a:blip r:embed="rId2"/>
          <a:stretch>
            <a:fillRect/>
          </a:stretch>
        </p:blipFill>
        <p:spPr>
          <a:xfrm>
            <a:off x="2339752" y="2780928"/>
            <a:ext cx="4644096" cy="2908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ربع نص 5"/>
          <p:cNvSpPr txBox="1"/>
          <p:nvPr/>
        </p:nvSpPr>
        <p:spPr>
          <a:xfrm>
            <a:off x="2609794" y="1912476"/>
            <a:ext cx="3890810" cy="584775"/>
          </a:xfrm>
          <a:prstGeom prst="rect">
            <a:avLst/>
          </a:prstGeom>
          <a:noFill/>
        </p:spPr>
        <p:txBody>
          <a:bodyPr wrap="none" rtlCol="1">
            <a:spAutoFit/>
          </a:bodyPr>
          <a:lstStyle/>
          <a:p>
            <a:r>
              <a:rPr lang="ar-SA" sz="3200" b="1" dirty="0" smtClean="0">
                <a:latin typeface="Traditional Arabic" pitchFamily="18" charset="-78"/>
                <a:cs typeface="Traditional Arabic" pitchFamily="18" charset="-78"/>
              </a:rPr>
              <a:t>اكتبي تعريفاً للحوسبة السحابية ؟ </a:t>
            </a:r>
            <a:endParaRPr lang="ar-SA" sz="32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7217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211960" y="274638"/>
            <a:ext cx="4474840" cy="1426170"/>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ar-SA" sz="4000" b="1" dirty="0" smtClean="0">
                <a:solidFill>
                  <a:schemeClr val="tx2">
                    <a:lumMod val="60000"/>
                    <a:lumOff val="40000"/>
                  </a:schemeClr>
                </a:solidFill>
                <a:latin typeface="Traditional Arabic" pitchFamily="18" charset="-78"/>
                <a:cs typeface="Traditional Arabic" pitchFamily="18" charset="-78"/>
              </a:rPr>
              <a:t>خصائص الحوسبة السحابية :</a:t>
            </a:r>
            <a:r>
              <a:rPr lang="en-US" sz="3600" dirty="0" smtClean="0">
                <a:solidFill>
                  <a:schemeClr val="tx2">
                    <a:lumMod val="60000"/>
                    <a:lumOff val="40000"/>
                  </a:schemeClr>
                </a:solidFill>
                <a:latin typeface="Traditional Arabic" pitchFamily="18" charset="-78"/>
                <a:cs typeface="Traditional Arabic" pitchFamily="18" charset="-78"/>
              </a:rPr>
              <a:t/>
            </a:r>
            <a:br>
              <a:rPr lang="en-US" sz="3600" dirty="0" smtClean="0">
                <a:solidFill>
                  <a:schemeClr val="tx2">
                    <a:lumMod val="60000"/>
                    <a:lumOff val="40000"/>
                  </a:schemeClr>
                </a:solidFill>
                <a:latin typeface="Traditional Arabic" pitchFamily="18" charset="-78"/>
                <a:cs typeface="Traditional Arabic" pitchFamily="18" charset="-78"/>
              </a:rPr>
            </a:br>
            <a:endParaRPr lang="ar-SA" sz="3600" dirty="0">
              <a:solidFill>
                <a:schemeClr val="tx2">
                  <a:lumMod val="60000"/>
                  <a:lumOff val="40000"/>
                </a:schemeClr>
              </a:solidFill>
              <a:latin typeface="Traditional Arabic" pitchFamily="18" charset="-78"/>
              <a:cs typeface="Traditional Arabic" pitchFamily="18" charset="-78"/>
            </a:endParaRPr>
          </a:p>
        </p:txBody>
      </p:sp>
      <p:graphicFrame>
        <p:nvGraphicFramePr>
          <p:cNvPr id="5" name="عنصر نائب للمحتوى 3"/>
          <p:cNvGraphicFramePr>
            <a:graphicFrameLocks noGrp="1"/>
          </p:cNvGraphicFramePr>
          <p:nvPr>
            <p:ph idx="1"/>
            <p:extLst>
              <p:ext uri="{D42A27DB-BD31-4B8C-83A1-F6EECF244321}">
                <p14:modId xmlns:p14="http://schemas.microsoft.com/office/powerpoint/2010/main" val="8648737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90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188</TotalTime>
  <Words>2030</Words>
  <Application>Microsoft Office PowerPoint</Application>
  <PresentationFormat>عرض على الشاشة (3:4)‏</PresentationFormat>
  <Paragraphs>252</Paragraphs>
  <Slides>44</Slides>
  <Notes>3</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مدني</vt:lpstr>
      <vt:lpstr>عرض تقديمي في PowerPoint</vt:lpstr>
      <vt:lpstr>عرض تقديمي في PowerPoint</vt:lpstr>
      <vt:lpstr>نشأة الحوسبة السحابية : </vt:lpstr>
      <vt:lpstr>نشأة الحوسبة السحابية : </vt:lpstr>
      <vt:lpstr>مفهوم السحابة : </vt:lpstr>
      <vt:lpstr>مفهوم الحوسبة السحابية : </vt:lpstr>
      <vt:lpstr>مفهوم الحوسبة السحابية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saDA26</dc:creator>
  <cp:lastModifiedBy>saDA26</cp:lastModifiedBy>
  <cp:revision>21</cp:revision>
  <dcterms:created xsi:type="dcterms:W3CDTF">2016-03-27T01:28:24Z</dcterms:created>
  <dcterms:modified xsi:type="dcterms:W3CDTF">2016-03-30T21:48:11Z</dcterms:modified>
</cp:coreProperties>
</file>